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7" r:id="rId4"/>
    <p:sldId id="258" r:id="rId5"/>
    <p:sldId id="259" r:id="rId6"/>
    <p:sldId id="260" r:id="rId7"/>
    <p:sldId id="261" r:id="rId8"/>
    <p:sldId id="262" r:id="rId9"/>
    <p:sldId id="268" r:id="rId10"/>
    <p:sldId id="263" r:id="rId11"/>
    <p:sldId id="275" r:id="rId12"/>
    <p:sldId id="269" r:id="rId13"/>
    <p:sldId id="270" r:id="rId14"/>
    <p:sldId id="271" r:id="rId15"/>
    <p:sldId id="265" r:id="rId16"/>
    <p:sldId id="264" r:id="rId17"/>
    <p:sldId id="276"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80E74-4123-4AFB-9F63-580DE41F4DF7}" type="datetimeFigureOut">
              <a:rPr lang="ro-RO" smtClean="0"/>
              <a:t>16.11.2020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E5644-38E0-4F48-BCCA-C90B7BEA3D89}" type="slidenum">
              <a:rPr lang="ro-RO" smtClean="0"/>
              <a:t>‹#›</a:t>
            </a:fld>
            <a:endParaRPr lang="ro-RO"/>
          </a:p>
        </p:txBody>
      </p:sp>
    </p:spTree>
    <p:extLst>
      <p:ext uri="{BB962C8B-B14F-4D97-AF65-F5344CB8AC3E}">
        <p14:creationId xmlns:p14="http://schemas.microsoft.com/office/powerpoint/2010/main" val="259144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A24E5644-38E0-4F48-BCCA-C90B7BEA3D89}" type="slidenum">
              <a:rPr lang="ro-RO" smtClean="0"/>
              <a:t>3</a:t>
            </a:fld>
            <a:endParaRPr lang="ro-RO"/>
          </a:p>
        </p:txBody>
      </p:sp>
    </p:spTree>
    <p:extLst>
      <p:ext uri="{BB962C8B-B14F-4D97-AF65-F5344CB8AC3E}">
        <p14:creationId xmlns:p14="http://schemas.microsoft.com/office/powerpoint/2010/main" val="91665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68EEB-6CF9-482F-8729-6216E3C26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xmlns="" id="{79E1BA26-6A62-464F-B83D-72607F5C4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xmlns="" id="{D7B93829-2D4B-4A60-8530-70DA3A82AB80}"/>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E4EE1602-AB47-4D5A-B8EF-B21B6BE256C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9D30A4E1-C077-4E7D-B475-3EF49ED2E0E4}"/>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36771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94F96-3CCA-4A45-B398-96595568CBDE}"/>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48C9EEB2-9C3B-4757-BCE7-228FAD01B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6533207-DC90-495A-840F-763F194EE209}"/>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99C74238-D7AB-42C6-A8DB-A29451566E7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F6908276-CD52-42E9-940D-AAA3DAF8A990}"/>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07717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D04B2B-13CF-418B-93A0-540AB11AC7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5C940B42-F58B-46BF-8B07-BF0F383882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FFAFB936-8BB4-4AE5-8D3C-27E22EF02900}"/>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EA72527E-7B46-47B6-B1CC-E10BFCB10FC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1DBE9AFD-38CC-453B-96C8-A9DB7C986CD1}"/>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70222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E49B7-B939-4D68-9436-61BC1A6A4BC2}"/>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23C746EC-45A4-489F-8B19-24FE13FB79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3E7BE143-98A3-4BE7-81FB-E892711A731D}"/>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7988A2CB-E8F1-4E65-86F7-3FBA9462D96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0E2A99B2-73F5-458A-9EDA-0953F13D9FDA}"/>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06975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C46A1-330C-4B6E-8BEB-8CFA89B48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xmlns="" id="{0E45F51F-7885-4CEC-8E9C-1A22B9DF1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4F5B29-4033-4AD7-9AD9-6F1668D2F7AF}"/>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D4A59BAF-6698-40B8-A542-A2028AC63D2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3F9BC734-FEC1-4D2B-934B-0B1363B602DA}"/>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350790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1A515-AB72-4FFD-8CB1-4BDBDC3D157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159E007F-F081-4504-96DA-CCEC0598BE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xmlns="" id="{21C2CEAF-2990-4C28-AAE5-7010121BC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xmlns="" id="{C43E135C-CF59-453F-A033-D63CD2FEB5A1}"/>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6" name="Footer Placeholder 5">
            <a:extLst>
              <a:ext uri="{FF2B5EF4-FFF2-40B4-BE49-F238E27FC236}">
                <a16:creationId xmlns:a16="http://schemas.microsoft.com/office/drawing/2014/main" xmlns="" id="{913B53EB-CBD0-4B8E-8C1A-896BF2429BBF}"/>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C0512AFB-23CC-4D36-B617-CD200DE702C8}"/>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4495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3D42A-7BAF-4D5E-B8FB-635CBB9EB74B}"/>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ECC64385-ECB5-4BEB-ACA3-857641ED8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99446E9-AE36-4AFD-99AA-703829499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xmlns="" id="{DA2C4F35-ED2D-48D9-A83F-89C0F3B70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127B442-D333-4D7A-A1DA-01A782B454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xmlns="" id="{81CBC55E-A4AC-4441-A82A-4C88DFCA5A62}"/>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8" name="Footer Placeholder 7">
            <a:extLst>
              <a:ext uri="{FF2B5EF4-FFF2-40B4-BE49-F238E27FC236}">
                <a16:creationId xmlns:a16="http://schemas.microsoft.com/office/drawing/2014/main" xmlns="" id="{B18CB4B5-30D0-40B1-A5AE-6E6FFF6FCC2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xmlns="" id="{B3863A0A-9368-4B3B-B03F-FFACBCC12D67}"/>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4671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2333D-D538-4CFB-9284-90F2064E6EA5}"/>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A08F59AC-ADC8-445C-ABC7-6DD22C32996A}"/>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4" name="Footer Placeholder 3">
            <a:extLst>
              <a:ext uri="{FF2B5EF4-FFF2-40B4-BE49-F238E27FC236}">
                <a16:creationId xmlns:a16="http://schemas.microsoft.com/office/drawing/2014/main" xmlns="" id="{91917FCD-15DD-479B-AA7B-E93F5EAD5EDD}"/>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xmlns="" id="{63E3E17B-1EFB-47FE-99E7-EC8672BBA24A}"/>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343648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97C9B54-988D-4B3C-97E6-628008395B05}"/>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3" name="Footer Placeholder 2">
            <a:extLst>
              <a:ext uri="{FF2B5EF4-FFF2-40B4-BE49-F238E27FC236}">
                <a16:creationId xmlns:a16="http://schemas.microsoft.com/office/drawing/2014/main" xmlns="" id="{3F93186A-7160-4519-9430-AD4654596DC7}"/>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xmlns="" id="{7F366934-6E75-4516-88C8-DA9AE50DB66B}"/>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70501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99FAD-6D0C-4BE9-9933-A5A9CFD22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5738A4B2-F376-46C7-8219-B62A7B827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xmlns="" id="{44C35892-ABF8-41A0-9030-56AF45F74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387F3-C729-4940-85FD-9FD5FB1F1AD1}"/>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6" name="Footer Placeholder 5">
            <a:extLst>
              <a:ext uri="{FF2B5EF4-FFF2-40B4-BE49-F238E27FC236}">
                <a16:creationId xmlns:a16="http://schemas.microsoft.com/office/drawing/2014/main" xmlns="" id="{EC3566D9-4C09-4CDC-B401-ADF61D7493A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5F001D7B-4481-4031-A141-972D11C4D413}"/>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333730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505B5-E134-4147-9D6D-BB1D68395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xmlns="" id="{993FA11A-3952-40E2-B887-EEE98D609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xmlns="" id="{5115CEA4-1036-4E8A-811F-C1F80380A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407F9A-2CB2-4E27-A901-6A5A73111A6C}"/>
              </a:ext>
            </a:extLst>
          </p:cNvPr>
          <p:cNvSpPr>
            <a:spLocks noGrp="1"/>
          </p:cNvSpPr>
          <p:nvPr>
            <p:ph type="dt" sz="half" idx="10"/>
          </p:nvPr>
        </p:nvSpPr>
        <p:spPr/>
        <p:txBody>
          <a:bodyPr/>
          <a:lstStyle/>
          <a:p>
            <a:fld id="{DAB591A7-CC88-46D3-86B4-1DECDB45C9DB}" type="datetimeFigureOut">
              <a:rPr lang="ro-RO" smtClean="0"/>
              <a:t>16.11.2020</a:t>
            </a:fld>
            <a:endParaRPr lang="ro-RO"/>
          </a:p>
        </p:txBody>
      </p:sp>
      <p:sp>
        <p:nvSpPr>
          <p:cNvPr id="6" name="Footer Placeholder 5">
            <a:extLst>
              <a:ext uri="{FF2B5EF4-FFF2-40B4-BE49-F238E27FC236}">
                <a16:creationId xmlns:a16="http://schemas.microsoft.com/office/drawing/2014/main" xmlns="" id="{F99FD653-8A79-48A7-9FB8-DCC7410B419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41F9C638-D8EB-4245-A425-22CEC8C197E9}"/>
              </a:ext>
            </a:extLst>
          </p:cNvPr>
          <p:cNvSpPr>
            <a:spLocks noGrp="1"/>
          </p:cNvSpPr>
          <p:nvPr>
            <p:ph type="sldNum" sz="quarter" idx="12"/>
          </p:nvPr>
        </p:nvSpPr>
        <p:spPr/>
        <p:txBody>
          <a:bodyPr/>
          <a:lstStyle/>
          <a:p>
            <a:fld id="{C7F285F0-091C-4F27-858C-BAE6FC553746}" type="slidenum">
              <a:rPr lang="ro-RO" smtClean="0"/>
              <a:t>‹#›</a:t>
            </a:fld>
            <a:endParaRPr lang="ro-RO"/>
          </a:p>
        </p:txBody>
      </p:sp>
    </p:spTree>
    <p:extLst>
      <p:ext uri="{BB962C8B-B14F-4D97-AF65-F5344CB8AC3E}">
        <p14:creationId xmlns:p14="http://schemas.microsoft.com/office/powerpoint/2010/main" val="210601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DDE2AE-84FF-4DDC-91AF-6F1DCE90D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A9AEC7C9-B652-47B0-9C46-CF59D7764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4F05AC0C-F6B1-448D-8F77-481D9FEA4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591A7-CC88-46D3-86B4-1DECDB45C9DB}" type="datetimeFigureOut">
              <a:rPr lang="ro-RO" smtClean="0"/>
              <a:t>16.11.2020</a:t>
            </a:fld>
            <a:endParaRPr lang="ro-RO"/>
          </a:p>
        </p:txBody>
      </p:sp>
      <p:sp>
        <p:nvSpPr>
          <p:cNvPr id="5" name="Footer Placeholder 4">
            <a:extLst>
              <a:ext uri="{FF2B5EF4-FFF2-40B4-BE49-F238E27FC236}">
                <a16:creationId xmlns:a16="http://schemas.microsoft.com/office/drawing/2014/main" xmlns="" id="{9179DB37-9DF3-4F4E-8AB7-36A396D06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xmlns="" id="{4DC031B4-3835-4A01-8C93-9C4DDD416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285F0-091C-4F27-858C-BAE6FC553746}" type="slidenum">
              <a:rPr lang="ro-RO" smtClean="0"/>
              <a:t>‹#›</a:t>
            </a:fld>
            <a:endParaRPr lang="ro-RO"/>
          </a:p>
        </p:txBody>
      </p:sp>
    </p:spTree>
    <p:extLst>
      <p:ext uri="{BB962C8B-B14F-4D97-AF65-F5344CB8AC3E}">
        <p14:creationId xmlns:p14="http://schemas.microsoft.com/office/powerpoint/2010/main" val="136523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2717D-C92C-4E53-89CB-DE904B7F58E4}"/>
              </a:ext>
            </a:extLst>
          </p:cNvPr>
          <p:cNvSpPr>
            <a:spLocks noGrp="1"/>
          </p:cNvSpPr>
          <p:nvPr>
            <p:ph type="ctrTitle"/>
          </p:nvPr>
        </p:nvSpPr>
        <p:spPr>
          <a:xfrm>
            <a:off x="1524000" y="1122363"/>
            <a:ext cx="9144000" cy="2591508"/>
          </a:xfrm>
        </p:spPr>
        <p:txBody>
          <a:bodyPr>
            <a:normAutofit fontScale="90000"/>
          </a:bodyPr>
          <a:lstStyle/>
          <a:p>
            <a:r>
              <a:rPr lang="ro-RO" sz="4800" u="sng" dirty="0" smtClean="0">
                <a:solidFill>
                  <a:srgbClr val="002060"/>
                </a:solidFill>
                <a:latin typeface="Arial Black" pitchFamily="34" charset="0"/>
              </a:rPr>
              <a:t>Fără </a:t>
            </a:r>
            <a:r>
              <a:rPr lang="ro-RO" sz="4800" u="sng" dirty="0" smtClean="0">
                <a:solidFill>
                  <a:srgbClr val="002060"/>
                </a:solidFill>
                <a:latin typeface="Arial Black" pitchFamily="34" charset="0"/>
              </a:rPr>
              <a:t>BULLYING în școala mea!</a:t>
            </a:r>
            <a:r>
              <a:rPr lang="ro-RO" sz="4800" b="1" dirty="0" smtClean="0">
                <a:solidFill>
                  <a:srgbClr val="002060"/>
                </a:solidFill>
              </a:rPr>
              <a:t> </a:t>
            </a:r>
            <a:r>
              <a:rPr lang="ro-RO" sz="4800" b="1" dirty="0">
                <a:solidFill>
                  <a:srgbClr val="002060"/>
                </a:solidFill>
              </a:rPr>
              <a:t/>
            </a:r>
            <a:br>
              <a:rPr lang="ro-RO" sz="4800" b="1" dirty="0">
                <a:solidFill>
                  <a:srgbClr val="002060"/>
                </a:solidFill>
              </a:rPr>
            </a:br>
            <a:r>
              <a:rPr lang="ro-RO" sz="4800" b="1" dirty="0">
                <a:solidFill>
                  <a:srgbClr val="002060"/>
                </a:solidFill>
              </a:rPr>
              <a:t>TOȚI DIFERIȚI, </a:t>
            </a:r>
            <a:br>
              <a:rPr lang="ro-RO" sz="4800" b="1" dirty="0">
                <a:solidFill>
                  <a:srgbClr val="002060"/>
                </a:solidFill>
              </a:rPr>
            </a:br>
            <a:r>
              <a:rPr lang="ro-RO" sz="4800" b="1" dirty="0">
                <a:solidFill>
                  <a:srgbClr val="002060"/>
                </a:solidFill>
              </a:rPr>
              <a:t>DAR TOȚI EGALI ÎN DREPTURI!</a:t>
            </a:r>
            <a:endParaRPr lang="ro-RO" sz="4800" dirty="0">
              <a:solidFill>
                <a:srgbClr val="002060"/>
              </a:solidFill>
            </a:endParaRPr>
          </a:p>
        </p:txBody>
      </p:sp>
      <p:sp>
        <p:nvSpPr>
          <p:cNvPr id="3" name="Subtitle 2">
            <a:extLst>
              <a:ext uri="{FF2B5EF4-FFF2-40B4-BE49-F238E27FC236}">
                <a16:creationId xmlns:a16="http://schemas.microsoft.com/office/drawing/2014/main" xmlns="" id="{E48004C1-3FF5-48A5-B740-2E708C9D2843}"/>
              </a:ext>
            </a:extLst>
          </p:cNvPr>
          <p:cNvSpPr>
            <a:spLocks noGrp="1"/>
          </p:cNvSpPr>
          <p:nvPr>
            <p:ph type="subTitle" idx="1"/>
          </p:nvPr>
        </p:nvSpPr>
        <p:spPr>
          <a:xfrm>
            <a:off x="1472418" y="4958471"/>
            <a:ext cx="9144000" cy="1655762"/>
          </a:xfrm>
        </p:spPr>
        <p:txBody>
          <a:bodyPr>
            <a:normAutofit/>
          </a:bodyPr>
          <a:lstStyle/>
          <a:p>
            <a:r>
              <a:rPr lang="ro-RO" sz="2800" b="1" dirty="0">
                <a:solidFill>
                  <a:srgbClr val="FF0000"/>
                </a:solidFill>
              </a:rPr>
              <a:t>    </a:t>
            </a:r>
          </a:p>
          <a:p>
            <a:r>
              <a:rPr lang="ro-RO" sz="2800" b="1" dirty="0">
                <a:solidFill>
                  <a:srgbClr val="0070C0"/>
                </a:solidFill>
              </a:rPr>
              <a:t>                               </a:t>
            </a:r>
          </a:p>
          <a:p>
            <a:r>
              <a:rPr lang="ro-RO" sz="2800" b="1" dirty="0">
                <a:solidFill>
                  <a:srgbClr val="0070C0"/>
                </a:solidFill>
              </a:rPr>
              <a:t>PROF. </a:t>
            </a:r>
            <a:r>
              <a:rPr lang="ro-RO" sz="2800" b="1" dirty="0" smtClean="0">
                <a:solidFill>
                  <a:srgbClr val="0070C0"/>
                </a:solidFill>
              </a:rPr>
              <a:t>SIMONA CRĂCIUNESCU, C.J.R.A.E. Dolj</a:t>
            </a:r>
            <a:endParaRPr lang="ro-RO" sz="2800" b="1" dirty="0">
              <a:solidFill>
                <a:srgbClr val="0070C0"/>
              </a:solidFill>
            </a:endParaRPr>
          </a:p>
        </p:txBody>
      </p:sp>
      <p:pic>
        <p:nvPicPr>
          <p:cNvPr id="7170" name="Picture 2" descr="Unite to end bullying - Home | Facebook">
            <a:extLst>
              <a:ext uri="{FF2B5EF4-FFF2-40B4-BE49-F238E27FC236}">
                <a16:creationId xmlns:a16="http://schemas.microsoft.com/office/drawing/2014/main" xmlns="" id="{9F4394EE-DE9A-49C9-A64E-73B601539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856" y="37138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6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60961-BBF8-40C9-8233-2E0120169C65}"/>
              </a:ext>
            </a:extLst>
          </p:cNvPr>
          <p:cNvSpPr>
            <a:spLocks noGrp="1"/>
          </p:cNvSpPr>
          <p:nvPr>
            <p:ph type="title"/>
          </p:nvPr>
        </p:nvSpPr>
        <p:spPr/>
        <p:txBody>
          <a:bodyPr/>
          <a:lstStyle/>
          <a:p>
            <a:r>
              <a:rPr lang="ro-RO" b="1" dirty="0">
                <a:solidFill>
                  <a:srgbClr val="FF0000"/>
                </a:solidFill>
              </a:rPr>
              <a:t>Ce obțin cei care fac bullying?</a:t>
            </a:r>
            <a:r>
              <a:rPr lang="ro-RO" dirty="0">
                <a:solidFill>
                  <a:srgbClr val="FF0000"/>
                </a:solidFill>
              </a:rPr>
              <a:t> </a:t>
            </a:r>
          </a:p>
        </p:txBody>
      </p:sp>
      <p:sp>
        <p:nvSpPr>
          <p:cNvPr id="3" name="Content Placeholder 2">
            <a:extLst>
              <a:ext uri="{FF2B5EF4-FFF2-40B4-BE49-F238E27FC236}">
                <a16:creationId xmlns:a16="http://schemas.microsoft.com/office/drawing/2014/main" xmlns="" id="{E27873AD-5F5A-4593-A4C0-2241FB2B6B10}"/>
              </a:ext>
            </a:extLst>
          </p:cNvPr>
          <p:cNvSpPr>
            <a:spLocks noGrp="1"/>
          </p:cNvSpPr>
          <p:nvPr>
            <p:ph idx="1"/>
          </p:nvPr>
        </p:nvSpPr>
        <p:spPr/>
        <p:txBody>
          <a:bodyPr/>
          <a:lstStyle/>
          <a:p>
            <a:r>
              <a:rPr lang="ro-RO" dirty="0"/>
              <a:t> </a:t>
            </a:r>
            <a:r>
              <a:rPr lang="vi-VN" dirty="0">
                <a:latin typeface="Times New Roman" pitchFamily="18" charset="0"/>
                <a:cs typeface="Times New Roman" pitchFamily="18" charset="0"/>
              </a:rPr>
              <a:t> Comportamentul de agresare apare ca o modalitate de a face faţă propriilor lor probleme: pentru a obţine atenţia celorlalţi, pentru a deveni populari, pentru a se simţi importanţi sau în control. </a:t>
            </a:r>
            <a:endParaRPr lang="ro-RO" dirty="0"/>
          </a:p>
        </p:txBody>
      </p:sp>
      <p:pic>
        <p:nvPicPr>
          <p:cNvPr id="4" name="Picture 6" descr="H:\bullying\images.jpg">
            <a:extLst>
              <a:ext uri="{FF2B5EF4-FFF2-40B4-BE49-F238E27FC236}">
                <a16:creationId xmlns:a16="http://schemas.microsoft.com/office/drawing/2014/main" xmlns="" id="{9020FCEB-4A74-4736-9073-9315C8902680}"/>
              </a:ext>
            </a:extLst>
          </p:cNvPr>
          <p:cNvPicPr>
            <a:picLocks noChangeAspect="1" noChangeArrowheads="1"/>
          </p:cNvPicPr>
          <p:nvPr/>
        </p:nvPicPr>
        <p:blipFill>
          <a:blip r:embed="rId2" cstate="print"/>
          <a:srcRect/>
          <a:stretch>
            <a:fillRect/>
          </a:stretch>
        </p:blipFill>
        <p:spPr bwMode="auto">
          <a:xfrm rot="203797">
            <a:off x="1964789" y="3520108"/>
            <a:ext cx="3143250" cy="2286000"/>
          </a:xfrm>
          <a:prstGeom prst="rect">
            <a:avLst/>
          </a:prstGeom>
          <a:noFill/>
          <a:ln w="9525">
            <a:noFill/>
            <a:miter lim="800000"/>
            <a:headEnd/>
            <a:tailEnd/>
          </a:ln>
        </p:spPr>
      </p:pic>
      <p:pic>
        <p:nvPicPr>
          <p:cNvPr id="5" name="Picture 5" descr="H:\bullying\images12.jpg">
            <a:extLst>
              <a:ext uri="{FF2B5EF4-FFF2-40B4-BE49-F238E27FC236}">
                <a16:creationId xmlns:a16="http://schemas.microsoft.com/office/drawing/2014/main" xmlns="" id="{A803ABC9-2F5A-49B2-B33E-B697908EA7E2}"/>
              </a:ext>
            </a:extLst>
          </p:cNvPr>
          <p:cNvPicPr>
            <a:picLocks noChangeAspect="1" noChangeArrowheads="1"/>
          </p:cNvPicPr>
          <p:nvPr/>
        </p:nvPicPr>
        <p:blipFill>
          <a:blip r:embed="rId3" cstate="print"/>
          <a:srcRect/>
          <a:stretch>
            <a:fillRect/>
          </a:stretch>
        </p:blipFill>
        <p:spPr>
          <a:xfrm rot="20829060">
            <a:off x="6560845" y="3520108"/>
            <a:ext cx="2895600" cy="2286000"/>
          </a:xfrm>
          <a:prstGeom prst="rect">
            <a:avLst/>
          </a:prstGeom>
          <a:noFill/>
        </p:spPr>
      </p:pic>
    </p:spTree>
    <p:extLst>
      <p:ext uri="{BB962C8B-B14F-4D97-AF65-F5344CB8AC3E}">
        <p14:creationId xmlns:p14="http://schemas.microsoft.com/office/powerpoint/2010/main" val="234675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F3244-CB83-4EEE-AFC5-AA3D421A1186}"/>
              </a:ext>
            </a:extLst>
          </p:cNvPr>
          <p:cNvSpPr>
            <a:spLocks noGrp="1"/>
          </p:cNvSpPr>
          <p:nvPr>
            <p:ph type="title"/>
          </p:nvPr>
        </p:nvSpPr>
        <p:spPr/>
        <p:txBody>
          <a:bodyPr/>
          <a:lstStyle/>
          <a:p>
            <a:endParaRPr lang="ro-RO"/>
          </a:p>
        </p:txBody>
      </p:sp>
      <p:pic>
        <p:nvPicPr>
          <p:cNvPr id="4098" name="Picture 2" descr="Being Bullied is Not Okay | Mishawaka-Penn-Harris Public Library">
            <a:extLst>
              <a:ext uri="{FF2B5EF4-FFF2-40B4-BE49-F238E27FC236}">
                <a16:creationId xmlns:a16="http://schemas.microsoft.com/office/drawing/2014/main" xmlns="" id="{042666E4-9C2E-48EA-A982-63219A8B90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365125"/>
            <a:ext cx="10739510" cy="63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9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2C177-CE64-447B-843E-09E0DFA0829D}"/>
              </a:ext>
            </a:extLst>
          </p:cNvPr>
          <p:cNvSpPr>
            <a:spLocks noGrp="1"/>
          </p:cNvSpPr>
          <p:nvPr>
            <p:ph type="title"/>
          </p:nvPr>
        </p:nvSpPr>
        <p:spPr/>
        <p:txBody>
          <a:bodyPr/>
          <a:lstStyle/>
          <a:p>
            <a:r>
              <a:rPr lang="en-US" b="1" dirty="0">
                <a:solidFill>
                  <a:srgbClr val="FF0000"/>
                </a:solidFill>
              </a:rPr>
              <a:t>Bullying–un </a:t>
            </a:r>
            <a:r>
              <a:rPr lang="en-US" b="1" dirty="0" err="1">
                <a:solidFill>
                  <a:srgbClr val="FF0000"/>
                </a:solidFill>
              </a:rPr>
              <a:t>joc</a:t>
            </a:r>
            <a:r>
              <a:rPr lang="en-US" b="1" dirty="0">
                <a:solidFill>
                  <a:srgbClr val="FF0000"/>
                </a:solidFill>
              </a:rPr>
              <a:t> pe care-l </a:t>
            </a:r>
            <a:r>
              <a:rPr lang="en-US" b="1" dirty="0" err="1">
                <a:solidFill>
                  <a:srgbClr val="FF0000"/>
                </a:solidFill>
              </a:rPr>
              <a:t>câștigi</a:t>
            </a:r>
            <a:r>
              <a:rPr lang="en-US" b="1" dirty="0">
                <a:solidFill>
                  <a:srgbClr val="FF0000"/>
                </a:solidFill>
              </a:rPr>
              <a:t> </a:t>
            </a:r>
            <a:r>
              <a:rPr lang="en-US" b="1" dirty="0" err="1">
                <a:solidFill>
                  <a:srgbClr val="FF0000"/>
                </a:solidFill>
              </a:rPr>
              <a:t>ieșind</a:t>
            </a:r>
            <a:r>
              <a:rPr lang="en-US" b="1" dirty="0">
                <a:solidFill>
                  <a:srgbClr val="FF0000"/>
                </a:solidFill>
              </a:rPr>
              <a:t> din el</a:t>
            </a:r>
            <a:r>
              <a:rPr lang="en-US" u="sng" dirty="0"/>
              <a:t/>
            </a:r>
            <a:br>
              <a:rPr lang="en-US" u="sng" dirty="0"/>
            </a:br>
            <a:endParaRPr lang="ro-RO" dirty="0"/>
          </a:p>
        </p:txBody>
      </p:sp>
      <p:sp>
        <p:nvSpPr>
          <p:cNvPr id="3" name="Content Placeholder 2">
            <a:extLst>
              <a:ext uri="{FF2B5EF4-FFF2-40B4-BE49-F238E27FC236}">
                <a16:creationId xmlns:a16="http://schemas.microsoft.com/office/drawing/2014/main" xmlns="" id="{C4A3BDEC-CFDE-4069-ADA0-D0603D98E4B5}"/>
              </a:ext>
            </a:extLst>
          </p:cNvPr>
          <p:cNvSpPr>
            <a:spLocks noGrp="1"/>
          </p:cNvSpPr>
          <p:nvPr>
            <p:ph idx="1"/>
          </p:nvPr>
        </p:nvSpPr>
        <p:spPr/>
        <p:txBody>
          <a:bodyPr>
            <a:normAutofit/>
          </a:bodyPr>
          <a:lstStyle/>
          <a:p>
            <a:r>
              <a:rPr lang="en-US" dirty="0" err="1"/>
              <a:t>Fenomenul</a:t>
            </a:r>
            <a:r>
              <a:rPr lang="en-US" dirty="0"/>
              <a:t> bullying </a:t>
            </a:r>
            <a:r>
              <a:rPr lang="en-US" dirty="0" err="1"/>
              <a:t>poate</a:t>
            </a:r>
            <a:r>
              <a:rPr lang="en-US" dirty="0"/>
              <a:t> fi </a:t>
            </a:r>
            <a:r>
              <a:rPr lang="en-US" dirty="0" err="1"/>
              <a:t>înțeles</a:t>
            </a:r>
            <a:r>
              <a:rPr lang="en-US" dirty="0"/>
              <a:t> ca un </a:t>
            </a:r>
            <a:r>
              <a:rPr lang="en-US" dirty="0" err="1"/>
              <a:t>joc</a:t>
            </a:r>
            <a:r>
              <a:rPr lang="en-US" dirty="0"/>
              <a:t>. </a:t>
            </a:r>
            <a:r>
              <a:rPr lang="en-US" dirty="0" err="1"/>
              <a:t>Unul</a:t>
            </a:r>
            <a:r>
              <a:rPr lang="en-US" dirty="0"/>
              <a:t> </a:t>
            </a:r>
            <a:r>
              <a:rPr lang="en-US" dirty="0" err="1"/>
              <a:t>în</a:t>
            </a:r>
            <a:r>
              <a:rPr lang="en-US" dirty="0"/>
              <a:t> care </a:t>
            </a:r>
            <a:r>
              <a:rPr lang="en-US" dirty="0" err="1"/>
              <a:t>toți</a:t>
            </a:r>
            <a:endParaRPr lang="en-US" dirty="0"/>
          </a:p>
          <a:p>
            <a:r>
              <a:rPr lang="en-US" dirty="0" err="1"/>
              <a:t>jucătorii</a:t>
            </a:r>
            <a:r>
              <a:rPr lang="en-US" dirty="0"/>
              <a:t> au </a:t>
            </a:r>
            <a:r>
              <a:rPr lang="en-US" dirty="0" err="1"/>
              <a:t>ceva</a:t>
            </a:r>
            <a:r>
              <a:rPr lang="en-US" dirty="0"/>
              <a:t> de </a:t>
            </a:r>
            <a:r>
              <a:rPr lang="en-US" dirty="0" err="1"/>
              <a:t>pierdut</a:t>
            </a:r>
            <a:r>
              <a:rPr lang="en-US" dirty="0"/>
              <a:t>.</a:t>
            </a:r>
          </a:p>
          <a:p>
            <a:r>
              <a:rPr lang="en-US" b="1" dirty="0" err="1"/>
              <a:t>Agresorul</a:t>
            </a:r>
            <a:r>
              <a:rPr lang="en-US" b="1" dirty="0"/>
              <a:t> </a:t>
            </a:r>
            <a:r>
              <a:rPr lang="en-US" b="1" dirty="0" err="1"/>
              <a:t>vrea</a:t>
            </a:r>
            <a:r>
              <a:rPr lang="en-US" b="1" dirty="0"/>
              <a:t> </a:t>
            </a:r>
            <a:r>
              <a:rPr lang="en-US" b="1" dirty="0" err="1"/>
              <a:t>să</a:t>
            </a:r>
            <a:r>
              <a:rPr lang="en-US" b="1" dirty="0"/>
              <a:t> fie </a:t>
            </a:r>
            <a:r>
              <a:rPr lang="en-US" b="1" dirty="0" err="1"/>
              <a:t>cel</a:t>
            </a:r>
            <a:r>
              <a:rPr lang="en-US" b="1" dirty="0"/>
              <a:t> </a:t>
            </a:r>
            <a:r>
              <a:rPr lang="en-US" b="1" dirty="0" err="1"/>
              <a:t>mai</a:t>
            </a:r>
            <a:r>
              <a:rPr lang="en-US" b="1" dirty="0"/>
              <a:t> cool </a:t>
            </a:r>
            <a:r>
              <a:rPr lang="en-US" b="1" dirty="0" err="1"/>
              <a:t>rănindu-i</a:t>
            </a:r>
            <a:r>
              <a:rPr lang="en-US" b="1" dirty="0"/>
              <a:t>, </a:t>
            </a:r>
            <a:r>
              <a:rPr lang="en-US" b="1" dirty="0" err="1"/>
              <a:t>intimidându-i</a:t>
            </a:r>
            <a:endParaRPr lang="en-US" b="1" dirty="0"/>
          </a:p>
          <a:p>
            <a:r>
              <a:rPr lang="en-US" b="1" dirty="0" err="1"/>
              <a:t>sau</a:t>
            </a:r>
            <a:r>
              <a:rPr lang="en-US" b="1" dirty="0"/>
              <a:t> </a:t>
            </a:r>
            <a:r>
              <a:rPr lang="en-US" b="1" dirty="0" err="1"/>
              <a:t>jignindu-i</a:t>
            </a:r>
            <a:r>
              <a:rPr lang="en-US" b="1" dirty="0"/>
              <a:t> pe </a:t>
            </a:r>
            <a:r>
              <a:rPr lang="en-US" b="1" dirty="0" err="1"/>
              <a:t>cei</a:t>
            </a:r>
            <a:r>
              <a:rPr lang="en-US" b="1" dirty="0"/>
              <a:t> din </a:t>
            </a:r>
            <a:r>
              <a:rPr lang="en-US" b="1" dirty="0" err="1"/>
              <a:t>jurul</a:t>
            </a:r>
            <a:r>
              <a:rPr lang="en-US" b="1" dirty="0"/>
              <a:t> </a:t>
            </a:r>
            <a:r>
              <a:rPr lang="en-US" b="1" dirty="0" err="1"/>
              <a:t>său</a:t>
            </a:r>
            <a:r>
              <a:rPr lang="en-US" b="1" dirty="0"/>
              <a:t>.</a:t>
            </a:r>
          </a:p>
          <a:p>
            <a:r>
              <a:rPr lang="en-US" b="1" dirty="0"/>
              <a:t>Ce </a:t>
            </a:r>
            <a:r>
              <a:rPr lang="en-US" b="1" dirty="0" err="1"/>
              <a:t>pierde</a:t>
            </a:r>
            <a:r>
              <a:rPr lang="en-US" b="1" dirty="0"/>
              <a:t>?</a:t>
            </a:r>
          </a:p>
          <a:p>
            <a:r>
              <a:rPr lang="en-US" i="1" dirty="0" err="1"/>
              <a:t>Respectul</a:t>
            </a:r>
            <a:r>
              <a:rPr lang="en-US" i="1" dirty="0"/>
              <a:t> </a:t>
            </a:r>
            <a:r>
              <a:rPr lang="en-US" i="1" dirty="0" err="1"/>
              <a:t>celorlalți</a:t>
            </a:r>
            <a:r>
              <a:rPr lang="en-US" i="1" dirty="0"/>
              <a:t>. E bine ca </a:t>
            </a:r>
            <a:r>
              <a:rPr lang="en-US" i="1" dirty="0" err="1"/>
              <a:t>cei</a:t>
            </a:r>
            <a:r>
              <a:rPr lang="en-US" i="1" dirty="0"/>
              <a:t> din </a:t>
            </a:r>
            <a:r>
              <a:rPr lang="en-US" i="1" dirty="0" err="1"/>
              <a:t>jur</a:t>
            </a:r>
            <a:r>
              <a:rPr lang="en-US" i="1" dirty="0"/>
              <a:t> </a:t>
            </a:r>
            <a:r>
              <a:rPr lang="en-US" i="1" dirty="0" err="1"/>
              <a:t>să</a:t>
            </a:r>
            <a:r>
              <a:rPr lang="en-US" i="1" dirty="0"/>
              <a:t> </a:t>
            </a:r>
            <a:r>
              <a:rPr lang="en-US" i="1" dirty="0" err="1"/>
              <a:t>te</a:t>
            </a:r>
            <a:r>
              <a:rPr lang="en-US" i="1" dirty="0"/>
              <a:t> </a:t>
            </a:r>
            <a:r>
              <a:rPr lang="en-US" i="1" dirty="0" err="1"/>
              <a:t>respecte</a:t>
            </a:r>
            <a:r>
              <a:rPr lang="en-US" i="1" dirty="0"/>
              <a:t> </a:t>
            </a:r>
            <a:r>
              <a:rPr lang="en-US" i="1" dirty="0" err="1"/>
              <a:t>pentru</a:t>
            </a:r>
            <a:endParaRPr lang="en-US" i="1" dirty="0"/>
          </a:p>
          <a:p>
            <a:r>
              <a:rPr lang="en-US" i="1" dirty="0"/>
              <a:t>cine </a:t>
            </a:r>
            <a:r>
              <a:rPr lang="en-US" i="1" dirty="0" err="1"/>
              <a:t>ești</a:t>
            </a:r>
            <a:r>
              <a:rPr lang="en-US" i="1" dirty="0"/>
              <a:t>, nu de </a:t>
            </a:r>
            <a:r>
              <a:rPr lang="en-US" i="1" dirty="0" err="1"/>
              <a:t>teama</a:t>
            </a:r>
            <a:r>
              <a:rPr lang="en-US" i="1" dirty="0"/>
              <a:t> de a fi </a:t>
            </a:r>
            <a:r>
              <a:rPr lang="en-US" i="1" dirty="0" err="1"/>
              <a:t>împotriva</a:t>
            </a:r>
            <a:r>
              <a:rPr lang="en-US" i="1" dirty="0"/>
              <a:t> ta. </a:t>
            </a:r>
            <a:r>
              <a:rPr lang="en-US" i="1" dirty="0" err="1"/>
              <a:t>Prieteniile</a:t>
            </a:r>
            <a:r>
              <a:rPr lang="en-US" i="1" dirty="0"/>
              <a:t> </a:t>
            </a:r>
            <a:r>
              <a:rPr lang="en-US" i="1" dirty="0" err="1"/>
              <a:t>adevărate</a:t>
            </a:r>
            <a:endParaRPr lang="en-US" i="1" dirty="0"/>
          </a:p>
          <a:p>
            <a:r>
              <a:rPr lang="en-US" i="1" dirty="0"/>
              <a:t>nu se </a:t>
            </a:r>
            <a:r>
              <a:rPr lang="en-US" i="1" dirty="0" err="1"/>
              <a:t>leagă</a:t>
            </a:r>
            <a:r>
              <a:rPr lang="en-US" i="1" dirty="0"/>
              <a:t> din </a:t>
            </a:r>
            <a:r>
              <a:rPr lang="en-US" i="1" dirty="0" err="1"/>
              <a:t>frică</a:t>
            </a:r>
            <a:r>
              <a:rPr lang="en-US" i="1" dirty="0"/>
              <a:t>, ci din respect </a:t>
            </a:r>
            <a:r>
              <a:rPr lang="en-US" i="1" dirty="0" err="1"/>
              <a:t>reciproc</a:t>
            </a:r>
            <a:r>
              <a:rPr lang="en-US" i="1" dirty="0"/>
              <a:t>.</a:t>
            </a:r>
          </a:p>
          <a:p>
            <a:endParaRPr lang="ro-RO" dirty="0"/>
          </a:p>
        </p:txBody>
      </p:sp>
    </p:spTree>
    <p:extLst>
      <p:ext uri="{BB962C8B-B14F-4D97-AF65-F5344CB8AC3E}">
        <p14:creationId xmlns:p14="http://schemas.microsoft.com/office/powerpoint/2010/main" val="365465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906E7-6AC1-4CBA-AB7A-8BD22BB79A62}"/>
              </a:ext>
            </a:extLst>
          </p:cNvPr>
          <p:cNvSpPr>
            <a:spLocks noGrp="1"/>
          </p:cNvSpPr>
          <p:nvPr>
            <p:ph type="title"/>
          </p:nvPr>
        </p:nvSpPr>
        <p:spPr/>
        <p:txBody>
          <a:bodyPr>
            <a:normAutofit/>
          </a:bodyPr>
          <a:lstStyle/>
          <a:p>
            <a:r>
              <a:rPr lang="vi-VN" sz="8000" dirty="0">
                <a:solidFill>
                  <a:srgbClr val="FF0000"/>
                </a:solidFill>
              </a:rPr>
              <a:t>Activit</a:t>
            </a:r>
            <a:r>
              <a:rPr lang="ro-RO" sz="8000" dirty="0">
                <a:solidFill>
                  <a:srgbClr val="FF0000"/>
                </a:solidFill>
              </a:rPr>
              <a:t>ate</a:t>
            </a:r>
          </a:p>
        </p:txBody>
      </p:sp>
      <p:sp>
        <p:nvSpPr>
          <p:cNvPr id="3" name="Content Placeholder 2">
            <a:extLst>
              <a:ext uri="{FF2B5EF4-FFF2-40B4-BE49-F238E27FC236}">
                <a16:creationId xmlns:a16="http://schemas.microsoft.com/office/drawing/2014/main" xmlns="" id="{F3CD004E-A647-459F-B93D-F84E0AD070AF}"/>
              </a:ext>
            </a:extLst>
          </p:cNvPr>
          <p:cNvSpPr>
            <a:spLocks noGrp="1"/>
          </p:cNvSpPr>
          <p:nvPr>
            <p:ph idx="1"/>
          </p:nvPr>
        </p:nvSpPr>
        <p:spPr/>
        <p:txBody>
          <a:bodyPr/>
          <a:lstStyle/>
          <a:p>
            <a:r>
              <a:rPr lang="vi-VN" dirty="0">
                <a:latin typeface="Times New Roman" pitchFamily="18" charset="0"/>
                <a:cs typeface="Times New Roman" pitchFamily="18" charset="0"/>
              </a:rPr>
              <a:t>Un exercițiu rapid de încurajare este următorul:</a:t>
            </a:r>
            <a:r>
              <a:rPr lang="en-US" dirty="0">
                <a:latin typeface="Times New Roman" pitchFamily="18" charset="0"/>
                <a:cs typeface="Times New Roman" pitchFamily="18" charset="0"/>
              </a:rPr>
              <a:t> </a:t>
            </a:r>
          </a:p>
          <a:p>
            <a:r>
              <a:rPr lang="en-US" dirty="0" err="1">
                <a:latin typeface="Times New Roman" pitchFamily="18" charset="0"/>
                <a:cs typeface="Times New Roman" pitchFamily="18" charset="0"/>
              </a:rPr>
              <a:t>Fiecare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elev</a:t>
            </a:r>
            <a:r>
              <a:rPr lang="en-US" dirty="0">
                <a:latin typeface="Times New Roman" pitchFamily="18" charset="0"/>
                <a:cs typeface="Times New Roman" pitchFamily="18" charset="0"/>
              </a:rPr>
              <a:t> s</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scrie</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pe o foaie de hârtie numele</a:t>
            </a:r>
            <a:r>
              <a:rPr lang="ro-RO" dirty="0">
                <a:latin typeface="Times New Roman" pitchFamily="18" charset="0"/>
                <a:cs typeface="Times New Roman" pitchFamily="18" charset="0"/>
              </a:rPr>
              <a:t> unui coleg</a:t>
            </a:r>
            <a:r>
              <a:rPr lang="en-US" dirty="0">
                <a:latin typeface="Times New Roman" pitchFamily="18" charset="0"/>
                <a:cs typeface="Times New Roman" pitchFamily="18" charset="0"/>
              </a:rPr>
              <a:t>. </a:t>
            </a:r>
            <a:endParaRPr lang="ro-RO" dirty="0">
              <a:latin typeface="Times New Roman" pitchFamily="18" charset="0"/>
              <a:cs typeface="Times New Roman" pitchFamily="18" charset="0"/>
            </a:endParaRPr>
          </a:p>
          <a:p>
            <a:r>
              <a:rPr lang="en-US" dirty="0">
                <a:latin typeface="Times New Roman" pitchFamily="18" charset="0"/>
                <a:cs typeface="Times New Roman" pitchFamily="18" charset="0"/>
              </a:rPr>
              <a:t>A</a:t>
            </a:r>
            <a:r>
              <a:rPr lang="it-IT" dirty="0">
                <a:latin typeface="Times New Roman" pitchFamily="18" charset="0"/>
                <a:cs typeface="Times New Roman" pitchFamily="18" charset="0"/>
              </a:rPr>
              <a:t>poi, în dreptul  num</a:t>
            </a:r>
            <a:r>
              <a:rPr lang="ro-RO" dirty="0">
                <a:latin typeface="Times New Roman" pitchFamily="18" charset="0"/>
                <a:cs typeface="Times New Roman" pitchFamily="18" charset="0"/>
              </a:rPr>
              <a:t>elui</a:t>
            </a:r>
            <a:r>
              <a:rPr lang="it-IT" dirty="0">
                <a:latin typeface="Times New Roman" pitchFamily="18" charset="0"/>
                <a:cs typeface="Times New Roman" pitchFamily="18" charset="0"/>
              </a:rPr>
              <a:t> s</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scrie câte o calitate sau mai multe.</a:t>
            </a:r>
            <a:endParaRPr lang="ro-RO" dirty="0">
              <a:latin typeface="Times New Roman" pitchFamily="18" charset="0"/>
              <a:cs typeface="Times New Roman" pitchFamily="18" charset="0"/>
            </a:endParaRPr>
          </a:p>
          <a:p>
            <a:r>
              <a:rPr lang="ro-RO" dirty="0">
                <a:latin typeface="Times New Roman" pitchFamily="18" charset="0"/>
                <a:cs typeface="Times New Roman" pitchFamily="18" charset="0"/>
              </a:rPr>
              <a:t> Spune un cuvânt de încurajare!</a:t>
            </a:r>
          </a:p>
          <a:p>
            <a:pPr marL="0" indent="0">
              <a:buNone/>
            </a:pPr>
            <a:endParaRPr lang="en-US" dirty="0">
              <a:latin typeface="Times New Roman" pitchFamily="18" charset="0"/>
              <a:cs typeface="Times New Roman" pitchFamily="18" charset="0"/>
            </a:endParaRPr>
          </a:p>
          <a:p>
            <a:endParaRPr lang="ro-RO" dirty="0"/>
          </a:p>
        </p:txBody>
      </p:sp>
    </p:spTree>
    <p:extLst>
      <p:ext uri="{BB962C8B-B14F-4D97-AF65-F5344CB8AC3E}">
        <p14:creationId xmlns:p14="http://schemas.microsoft.com/office/powerpoint/2010/main" val="389592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DE2F8-BECE-4624-9443-EE9960FE5DEA}"/>
              </a:ext>
            </a:extLst>
          </p:cNvPr>
          <p:cNvSpPr>
            <a:spLocks noGrp="1"/>
          </p:cNvSpPr>
          <p:nvPr>
            <p:ph type="title"/>
          </p:nvPr>
        </p:nvSpPr>
        <p:spPr/>
        <p:txBody>
          <a:bodyPr/>
          <a:lstStyle/>
          <a:p>
            <a:endParaRPr lang="ro-RO" dirty="0"/>
          </a:p>
        </p:txBody>
      </p:sp>
      <p:sp>
        <p:nvSpPr>
          <p:cNvPr id="3" name="Content Placeholder 2">
            <a:extLst>
              <a:ext uri="{FF2B5EF4-FFF2-40B4-BE49-F238E27FC236}">
                <a16:creationId xmlns:a16="http://schemas.microsoft.com/office/drawing/2014/main" xmlns="" id="{8F75E526-3047-4D6F-9F90-CEB5FF58E9F5}"/>
              </a:ext>
            </a:extLst>
          </p:cNvPr>
          <p:cNvSpPr>
            <a:spLocks noGrp="1"/>
          </p:cNvSpPr>
          <p:nvPr>
            <p:ph idx="1"/>
          </p:nvPr>
        </p:nvSpPr>
        <p:spPr/>
        <p:txBody>
          <a:bodyPr/>
          <a:lstStyle/>
          <a:p>
            <a:pPr algn="ctr"/>
            <a:r>
              <a:rPr lang="fr-FR" sz="5400" dirty="0" err="1">
                <a:solidFill>
                  <a:srgbClr val="C00000"/>
                </a:solidFill>
                <a:latin typeface="Times New Roman" pitchFamily="18" charset="0"/>
                <a:cs typeface="Times New Roman" pitchFamily="18" charset="0"/>
              </a:rPr>
              <a:t>Fiecare</a:t>
            </a:r>
            <a:r>
              <a:rPr lang="fr-FR" sz="5400" dirty="0">
                <a:solidFill>
                  <a:srgbClr val="C00000"/>
                </a:solidFill>
                <a:latin typeface="Times New Roman" pitchFamily="18" charset="0"/>
                <a:cs typeface="Times New Roman" pitchFamily="18" charset="0"/>
              </a:rPr>
              <a:t> </a:t>
            </a:r>
            <a:r>
              <a:rPr lang="fr-FR" sz="5400" dirty="0" err="1">
                <a:solidFill>
                  <a:srgbClr val="C00000"/>
                </a:solidFill>
                <a:latin typeface="Times New Roman" pitchFamily="18" charset="0"/>
                <a:cs typeface="Times New Roman" pitchFamily="18" charset="0"/>
              </a:rPr>
              <a:t>gest</a:t>
            </a:r>
            <a:r>
              <a:rPr lang="fr-FR" sz="5400" dirty="0">
                <a:solidFill>
                  <a:srgbClr val="C00000"/>
                </a:solidFill>
                <a:latin typeface="Times New Roman" pitchFamily="18" charset="0"/>
                <a:cs typeface="Times New Roman" pitchFamily="18" charset="0"/>
              </a:rPr>
              <a:t> face </a:t>
            </a:r>
            <a:r>
              <a:rPr lang="fr-FR" sz="5400" dirty="0" err="1">
                <a:solidFill>
                  <a:srgbClr val="C00000"/>
                </a:solidFill>
                <a:latin typeface="Times New Roman" pitchFamily="18" charset="0"/>
                <a:cs typeface="Times New Roman" pitchFamily="18" charset="0"/>
              </a:rPr>
              <a:t>cât</a:t>
            </a:r>
            <a:r>
              <a:rPr lang="fr-FR" sz="5400" dirty="0">
                <a:solidFill>
                  <a:srgbClr val="C00000"/>
                </a:solidFill>
                <a:latin typeface="Times New Roman" pitchFamily="18" charset="0"/>
                <a:cs typeface="Times New Roman" pitchFamily="18" charset="0"/>
              </a:rPr>
              <a:t> o mie de </a:t>
            </a:r>
            <a:r>
              <a:rPr lang="fr-FR" sz="5400" dirty="0" err="1">
                <a:solidFill>
                  <a:srgbClr val="C00000"/>
                </a:solidFill>
                <a:latin typeface="Times New Roman" pitchFamily="18" charset="0"/>
                <a:cs typeface="Times New Roman" pitchFamily="18" charset="0"/>
              </a:rPr>
              <a:t>cuvinte</a:t>
            </a:r>
            <a:r>
              <a:rPr lang="fr-FR" sz="5400" dirty="0">
                <a:solidFill>
                  <a:srgbClr val="C00000"/>
                </a:solidFill>
                <a:latin typeface="Times New Roman" pitchFamily="18" charset="0"/>
                <a:cs typeface="Times New Roman" pitchFamily="18" charset="0"/>
              </a:rPr>
              <a:t>.</a:t>
            </a:r>
          </a:p>
          <a:p>
            <a:pPr algn="ctr"/>
            <a:r>
              <a:rPr lang="en-US" sz="5400" dirty="0" err="1">
                <a:solidFill>
                  <a:srgbClr val="C00000"/>
                </a:solidFill>
                <a:latin typeface="Times New Roman" pitchFamily="18" charset="0"/>
                <a:cs typeface="Times New Roman" pitchFamily="18" charset="0"/>
              </a:rPr>
              <a:t>Fiecare</a:t>
            </a:r>
            <a:r>
              <a:rPr lang="en-US" sz="5400" dirty="0">
                <a:solidFill>
                  <a:srgbClr val="C00000"/>
                </a:solidFill>
                <a:latin typeface="Times New Roman" pitchFamily="18" charset="0"/>
                <a:cs typeface="Times New Roman" pitchFamily="18" charset="0"/>
              </a:rPr>
              <a:t> </a:t>
            </a:r>
            <a:r>
              <a:rPr lang="en-US" sz="5400" dirty="0" err="1">
                <a:solidFill>
                  <a:srgbClr val="C00000"/>
                </a:solidFill>
                <a:latin typeface="Times New Roman" pitchFamily="18" charset="0"/>
                <a:cs typeface="Times New Roman" pitchFamily="18" charset="0"/>
              </a:rPr>
              <a:t>cuvânt</a:t>
            </a:r>
            <a:r>
              <a:rPr lang="en-US" sz="5400" dirty="0">
                <a:solidFill>
                  <a:srgbClr val="C00000"/>
                </a:solidFill>
                <a:latin typeface="Times New Roman" pitchFamily="18" charset="0"/>
                <a:cs typeface="Times New Roman" pitchFamily="18" charset="0"/>
              </a:rPr>
              <a:t> are </a:t>
            </a:r>
            <a:r>
              <a:rPr lang="en-US" sz="5400" dirty="0" err="1">
                <a:solidFill>
                  <a:srgbClr val="C00000"/>
                </a:solidFill>
                <a:latin typeface="Times New Roman" pitchFamily="18" charset="0"/>
                <a:cs typeface="Times New Roman" pitchFamily="18" charset="0"/>
              </a:rPr>
              <a:t>consecinţe</a:t>
            </a:r>
            <a:r>
              <a:rPr lang="en-US" sz="5400" dirty="0">
                <a:solidFill>
                  <a:srgbClr val="C00000"/>
                </a:solidFill>
                <a:latin typeface="Times New Roman" pitchFamily="18" charset="0"/>
                <a:cs typeface="Times New Roman" pitchFamily="18" charset="0"/>
              </a:rPr>
              <a:t>.</a:t>
            </a:r>
          </a:p>
          <a:p>
            <a:pPr lvl="8" algn="ctr"/>
            <a:r>
              <a:rPr lang="en-US" sz="5400" dirty="0" err="1">
                <a:solidFill>
                  <a:srgbClr val="C00000"/>
                </a:solidFill>
                <a:latin typeface="Times New Roman" pitchFamily="18" charset="0"/>
                <a:cs typeface="Times New Roman" pitchFamily="18" charset="0"/>
              </a:rPr>
              <a:t>Alege</a:t>
            </a:r>
            <a:r>
              <a:rPr lang="en-US" sz="5400" dirty="0">
                <a:solidFill>
                  <a:srgbClr val="C00000"/>
                </a:solidFill>
                <a:latin typeface="Times New Roman" pitchFamily="18" charset="0"/>
                <a:cs typeface="Times New Roman" pitchFamily="18" charset="0"/>
              </a:rPr>
              <a:t>-le pe </a:t>
            </a:r>
            <a:r>
              <a:rPr lang="en-US" sz="5400" dirty="0" err="1">
                <a:solidFill>
                  <a:srgbClr val="C00000"/>
                </a:solidFill>
                <a:latin typeface="Times New Roman" pitchFamily="18" charset="0"/>
                <a:cs typeface="Times New Roman" pitchFamily="18" charset="0"/>
              </a:rPr>
              <a:t>cele</a:t>
            </a:r>
            <a:r>
              <a:rPr lang="en-US" sz="5400" dirty="0">
                <a:solidFill>
                  <a:srgbClr val="C00000"/>
                </a:solidFill>
                <a:latin typeface="Times New Roman" pitchFamily="18" charset="0"/>
                <a:cs typeface="Times New Roman" pitchFamily="18" charset="0"/>
              </a:rPr>
              <a:t> </a:t>
            </a:r>
            <a:r>
              <a:rPr lang="en-US" sz="5400" dirty="0" err="1">
                <a:solidFill>
                  <a:srgbClr val="C00000"/>
                </a:solidFill>
                <a:latin typeface="Times New Roman" pitchFamily="18" charset="0"/>
                <a:cs typeface="Times New Roman" pitchFamily="18" charset="0"/>
              </a:rPr>
              <a:t>potrivite</a:t>
            </a:r>
            <a:r>
              <a:rPr lang="en-US" sz="5400" dirty="0">
                <a:solidFill>
                  <a:srgbClr val="C00000"/>
                </a:solidFill>
                <a:latin typeface="Times New Roman" pitchFamily="18" charset="0"/>
                <a:cs typeface="Times New Roman" pitchFamily="18" charset="0"/>
              </a:rPr>
              <a:t>!</a:t>
            </a:r>
          </a:p>
          <a:p>
            <a:endParaRPr lang="ro-RO" dirty="0"/>
          </a:p>
        </p:txBody>
      </p:sp>
    </p:spTree>
    <p:extLst>
      <p:ext uri="{BB962C8B-B14F-4D97-AF65-F5344CB8AC3E}">
        <p14:creationId xmlns:p14="http://schemas.microsoft.com/office/powerpoint/2010/main" val="140180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3D6FC-EBD8-4363-88CD-EB1E1810B2F4}"/>
              </a:ext>
            </a:extLst>
          </p:cNvPr>
          <p:cNvSpPr>
            <a:spLocks noGrp="1"/>
          </p:cNvSpPr>
          <p:nvPr>
            <p:ph type="title"/>
          </p:nvPr>
        </p:nvSpPr>
        <p:spPr/>
        <p:txBody>
          <a:bodyPr/>
          <a:lstStyle/>
          <a:p>
            <a:endParaRPr lang="ro-RO"/>
          </a:p>
        </p:txBody>
      </p:sp>
      <p:pic>
        <p:nvPicPr>
          <p:cNvPr id="2050" name="Picture 2">
            <a:extLst>
              <a:ext uri="{FF2B5EF4-FFF2-40B4-BE49-F238E27FC236}">
                <a16:creationId xmlns:a16="http://schemas.microsoft.com/office/drawing/2014/main" xmlns="" id="{CD6710F7-9E78-4BCE-B504-97B4D2C943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6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A7581-EA95-4EEB-867F-3EF9AA2A128B}"/>
              </a:ext>
            </a:extLst>
          </p:cNvPr>
          <p:cNvSpPr>
            <a:spLocks noGrp="1"/>
          </p:cNvSpPr>
          <p:nvPr>
            <p:ph type="title"/>
          </p:nvPr>
        </p:nvSpPr>
        <p:spPr/>
        <p:txBody>
          <a:bodyPr>
            <a:normAutofit fontScale="90000"/>
          </a:bodyPr>
          <a:lstStyle/>
          <a:p>
            <a:r>
              <a:rPr lang="ro-RO" dirty="0">
                <a:solidFill>
                  <a:srgbClr val="FF0000"/>
                </a:solidFill>
              </a:rPr>
              <a:t>„Rănile fizice se vindecă mai ușor, dar cuvintele lasă urme grele, chiar și după trecerea anilor”.</a:t>
            </a:r>
          </a:p>
        </p:txBody>
      </p:sp>
      <p:sp>
        <p:nvSpPr>
          <p:cNvPr id="3" name="Content Placeholder 2">
            <a:extLst>
              <a:ext uri="{FF2B5EF4-FFF2-40B4-BE49-F238E27FC236}">
                <a16:creationId xmlns:a16="http://schemas.microsoft.com/office/drawing/2014/main" xmlns="" id="{2CF0E08D-6222-4C3D-9993-19A54D85D62E}"/>
              </a:ext>
            </a:extLst>
          </p:cNvPr>
          <p:cNvSpPr>
            <a:spLocks noGrp="1"/>
          </p:cNvSpPr>
          <p:nvPr>
            <p:ph idx="1"/>
          </p:nvPr>
        </p:nvSpPr>
        <p:spPr/>
        <p:txBody>
          <a:bodyPr/>
          <a:lstStyle/>
          <a:p>
            <a:pPr marL="0" indent="0" algn="ctr">
              <a:buNone/>
            </a:pPr>
            <a:r>
              <a:rPr lang="ro-RO" b="1" dirty="0"/>
              <a:t>Inima oamenilor este ca această coală de hârtie. Impresia pe care o lași în acea inimă pe care ai rănit-o va fi greu de șters precum ”ridurile” de pe această hârtie. Chiar dacă vom încerca să corectăm greșeala, ”semnele” vor rămâne. Uneori acționăm din instinct și, fără să ne gândim, ”aruncăm” cuvinte pline de ură și ranchiună. Mai târziu, când revenim asupra celor spuse, ne pare rău. Dar nu putem da înapoi, nu putem șterge ceea ce a rămas înregistrat. Și lucrul cel mai trist este că lăsăm răni și urme în multe inimi.</a:t>
            </a:r>
          </a:p>
        </p:txBody>
      </p:sp>
    </p:spTree>
    <p:extLst>
      <p:ext uri="{BB962C8B-B14F-4D97-AF65-F5344CB8AC3E}">
        <p14:creationId xmlns:p14="http://schemas.microsoft.com/office/powerpoint/2010/main" val="68682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532DC-09B2-458B-B64C-0E95AB07AF24}"/>
              </a:ext>
            </a:extLst>
          </p:cNvPr>
          <p:cNvSpPr>
            <a:spLocks noGrp="1"/>
          </p:cNvSpPr>
          <p:nvPr>
            <p:ph type="title"/>
          </p:nvPr>
        </p:nvSpPr>
        <p:spPr/>
        <p:txBody>
          <a:bodyPr/>
          <a:lstStyle/>
          <a:p>
            <a:endParaRPr lang="ro-RO"/>
          </a:p>
        </p:txBody>
      </p:sp>
      <p:pic>
        <p:nvPicPr>
          <p:cNvPr id="5122" name="Picture 2" descr="What Can I Do If My Child Is Being Bullied At School?">
            <a:extLst>
              <a:ext uri="{FF2B5EF4-FFF2-40B4-BE49-F238E27FC236}">
                <a16:creationId xmlns:a16="http://schemas.microsoft.com/office/drawing/2014/main" xmlns="" id="{CACB7CA5-218E-4FD4-B86D-5F649D137F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365125"/>
            <a:ext cx="105156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3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59184-CE2B-4C8C-8C6D-FB83D99E6180}"/>
              </a:ext>
            </a:extLst>
          </p:cNvPr>
          <p:cNvSpPr>
            <a:spLocks noGrp="1"/>
          </p:cNvSpPr>
          <p:nvPr>
            <p:ph type="title"/>
          </p:nvPr>
        </p:nvSpPr>
        <p:spPr/>
        <p:txBody>
          <a:bodyPr>
            <a:normAutofit/>
          </a:bodyPr>
          <a:lstStyle/>
          <a:p>
            <a:pPr algn="ctr"/>
            <a:r>
              <a:rPr lang="ro-RO" sz="2800" b="1" dirty="0">
                <a:solidFill>
                  <a:srgbClr val="FF0000"/>
                </a:solidFill>
              </a:rPr>
              <a:t>Este necesar ca școala să rămână mediul sigur și prietenos unde copiii obțin cunoștințe și deprinderi esențiale și dezvoltă relații definitorii pentru viitorul lor, într-o lume mai bună, mai tolerantă.</a:t>
            </a:r>
            <a:endParaRPr lang="ro-RO" sz="2800" dirty="0"/>
          </a:p>
        </p:txBody>
      </p:sp>
      <p:sp>
        <p:nvSpPr>
          <p:cNvPr id="3" name="Content Placeholder 2">
            <a:extLst>
              <a:ext uri="{FF2B5EF4-FFF2-40B4-BE49-F238E27FC236}">
                <a16:creationId xmlns:a16="http://schemas.microsoft.com/office/drawing/2014/main" xmlns="" id="{B6D14CF4-26A6-4B81-8ED8-B1C3A42C61DD}"/>
              </a:ext>
            </a:extLst>
          </p:cNvPr>
          <p:cNvSpPr>
            <a:spLocks noGrp="1"/>
          </p:cNvSpPr>
          <p:nvPr>
            <p:ph idx="1"/>
          </p:nvPr>
        </p:nvSpPr>
        <p:spPr/>
        <p:txBody>
          <a:bodyPr/>
          <a:lstStyle/>
          <a:p>
            <a:pPr marL="0" indent="0" algn="ctr">
              <a:buNone/>
            </a:pPr>
            <a:r>
              <a:rPr lang="ro-RO" b="1" dirty="0"/>
              <a:t>Împreună, prin fiecare acțiune pe care o facem, putem contribui la construirea unei școli prietenoase, care promovează egalitatea, respectul, nondiscriminarea și incluziunea tuturor copiilor.</a:t>
            </a:r>
          </a:p>
          <a:p>
            <a:endParaRPr lang="ro-RO" dirty="0"/>
          </a:p>
        </p:txBody>
      </p:sp>
      <p:pic>
        <p:nvPicPr>
          <p:cNvPr id="4" name="Picture 2" descr="Scoala-Mea">
            <a:extLst>
              <a:ext uri="{FF2B5EF4-FFF2-40B4-BE49-F238E27FC236}">
                <a16:creationId xmlns:a16="http://schemas.microsoft.com/office/drawing/2014/main" xmlns="" id="{8E0A5773-5C27-420C-9D63-F132B953C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304" y="4181303"/>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3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32824-3BC1-4318-B5C3-32B5CBC71048}"/>
              </a:ext>
            </a:extLst>
          </p:cNvPr>
          <p:cNvSpPr>
            <a:spLocks noGrp="1"/>
          </p:cNvSpPr>
          <p:nvPr>
            <p:ph type="title"/>
          </p:nvPr>
        </p:nvSpPr>
        <p:spPr/>
        <p:txBody>
          <a:bodyPr>
            <a:normAutofit/>
          </a:bodyPr>
          <a:lstStyle/>
          <a:p>
            <a:r>
              <a:rPr lang="ro-RO" sz="3600" b="1" dirty="0">
                <a:solidFill>
                  <a:srgbClr val="7030A0"/>
                </a:solidFill>
              </a:rPr>
              <a:t>Dar...se pot întâmpla și lucruri mai puțin plăcute!</a:t>
            </a:r>
            <a:br>
              <a:rPr lang="ro-RO" sz="3600" b="1" dirty="0">
                <a:solidFill>
                  <a:srgbClr val="7030A0"/>
                </a:solidFill>
              </a:rPr>
            </a:br>
            <a:r>
              <a:rPr lang="ro-RO" sz="3600" b="1" dirty="0">
                <a:solidFill>
                  <a:srgbClr val="7030A0"/>
                </a:solidFill>
              </a:rPr>
              <a:t>Ascultați:</a:t>
            </a:r>
          </a:p>
        </p:txBody>
      </p:sp>
      <p:sp>
        <p:nvSpPr>
          <p:cNvPr id="3" name="Content Placeholder 2">
            <a:extLst>
              <a:ext uri="{FF2B5EF4-FFF2-40B4-BE49-F238E27FC236}">
                <a16:creationId xmlns:a16="http://schemas.microsoft.com/office/drawing/2014/main" xmlns="" id="{9A1B691B-01C0-4474-8123-1B4786B0AE5A}"/>
              </a:ext>
            </a:extLst>
          </p:cNvPr>
          <p:cNvSpPr>
            <a:spLocks noGrp="1"/>
          </p:cNvSpPr>
          <p:nvPr>
            <p:ph idx="1"/>
          </p:nvPr>
        </p:nvSpPr>
        <p:spPr/>
        <p:txBody>
          <a:bodyPr>
            <a:normAutofit fontScale="85000" lnSpcReduction="20000"/>
          </a:bodyPr>
          <a:lstStyle/>
          <a:p>
            <a:pPr algn="just"/>
            <a:r>
              <a:rPr lang="ro-RO" b="1" i="1" dirty="0"/>
              <a:t>Un copil fiind supărat pe prietenul său, s-a gândit să se răzbune pe el. El a</a:t>
            </a:r>
            <a:r>
              <a:rPr lang="ro-RO" b="1" dirty="0"/>
              <a:t/>
            </a:r>
            <a:br>
              <a:rPr lang="ro-RO" b="1" dirty="0"/>
            </a:br>
            <a:r>
              <a:rPr lang="ro-RO" b="1" i="1" dirty="0"/>
              <a:t>răspândit niște zvonuri false și răutăcioase despre acesta: ”Paul e nepriceput! El e rău! Paul e nepoliticos! El face doar ce vrea! Este un ciudat! Nu mai vorbiți cu el!” Vântul a suflat tare, iar zvonurile s-au răspândit în tot orașul. Prietenii au început să îl excludă și să îl izoleze pe Paul din grup. (Hai să nu mai vorbim cu Paul! Hai să nu ne mai jucăm cu el! Am auzit că Paul este rău!)</a:t>
            </a:r>
            <a:endParaRPr lang="ro-RO" b="1" dirty="0"/>
          </a:p>
          <a:p>
            <a:pPr algn="just"/>
            <a:r>
              <a:rPr lang="ro-RO" b="1" i="1" dirty="0"/>
              <a:t>După ce i-a trecut supărarea pe prietenul său, și-a dat seama că a greșit spunând acele cuvinte urâte. Acum regretă (Of, ce am făcut…!). Copilul a cerut sfatul unui Înțelept. Înțeleptul i-a spus copilului să îi ceară vântului să oprească zvonurile. Vântul s-a oprit, însă zvonurile erau deja răspândite.</a:t>
            </a:r>
            <a:endParaRPr lang="ro-RO" b="1" dirty="0"/>
          </a:p>
          <a:p>
            <a:pPr algn="just"/>
            <a:r>
              <a:rPr lang="ro-RO" b="1" i="1" dirty="0"/>
              <a:t>Copilul, trist, s-a întors la înțelept spunându-i că îi pare rău și că ar vrea să repare greșeala făcută. Înțeleptul i-a spus că zvonurile sunt ca vântul și nu mai poate face nimic. Zvonurile nu le vedem, dar odată ce au fost auzite, nu pot fi oprite din a răni o persoană!</a:t>
            </a:r>
            <a:endParaRPr lang="ro-RO" b="1" dirty="0"/>
          </a:p>
          <a:p>
            <a:endParaRPr lang="ro-RO" dirty="0"/>
          </a:p>
        </p:txBody>
      </p:sp>
    </p:spTree>
    <p:extLst>
      <p:ext uri="{BB962C8B-B14F-4D97-AF65-F5344CB8AC3E}">
        <p14:creationId xmlns:p14="http://schemas.microsoft.com/office/powerpoint/2010/main" val="4940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31391-8C6A-47B5-B9AA-C68B96DC26FF}"/>
              </a:ext>
            </a:extLst>
          </p:cNvPr>
          <p:cNvSpPr>
            <a:spLocks noGrp="1"/>
          </p:cNvSpPr>
          <p:nvPr>
            <p:ph type="title"/>
          </p:nvPr>
        </p:nvSpPr>
        <p:spPr/>
        <p:txBody>
          <a:bodyPr>
            <a:normAutofit/>
          </a:bodyPr>
          <a:lstStyle/>
          <a:p>
            <a:r>
              <a:rPr lang="ro-RO" sz="8800" dirty="0">
                <a:solidFill>
                  <a:srgbClr val="FF0000"/>
                </a:solidFill>
              </a:rPr>
              <a:t>Ce este bullying-ul? </a:t>
            </a:r>
          </a:p>
        </p:txBody>
      </p:sp>
      <p:sp>
        <p:nvSpPr>
          <p:cNvPr id="3" name="Content Placeholder 2">
            <a:extLst>
              <a:ext uri="{FF2B5EF4-FFF2-40B4-BE49-F238E27FC236}">
                <a16:creationId xmlns:a16="http://schemas.microsoft.com/office/drawing/2014/main" xmlns="" id="{5D0A3CE0-E3D5-43B9-83AE-A22C96F5282F}"/>
              </a:ext>
            </a:extLst>
          </p:cNvPr>
          <p:cNvSpPr>
            <a:spLocks noGrp="1"/>
          </p:cNvSpPr>
          <p:nvPr>
            <p:ph idx="1"/>
          </p:nvPr>
        </p:nvSpPr>
        <p:spPr/>
        <p:txBody>
          <a:bodyPr/>
          <a:lstStyle/>
          <a:p>
            <a:r>
              <a:rPr lang="ro-RO" dirty="0"/>
              <a:t>Comportament de intimidare, hărțuire, umilire, excludere, luare în derâdere a cuiva.</a:t>
            </a:r>
          </a:p>
          <a:p>
            <a:endParaRPr lang="ro-RO" dirty="0"/>
          </a:p>
        </p:txBody>
      </p:sp>
      <p:pic>
        <p:nvPicPr>
          <p:cNvPr id="4" name="Picture 2" descr="C:\Users\Violeta\Desktop\download-34.jpg">
            <a:extLst>
              <a:ext uri="{FF2B5EF4-FFF2-40B4-BE49-F238E27FC236}">
                <a16:creationId xmlns:a16="http://schemas.microsoft.com/office/drawing/2014/main" xmlns="" id="{E03C2045-0B3B-4F23-9EC8-EEF28BF6E284}"/>
              </a:ext>
            </a:extLst>
          </p:cNvPr>
          <p:cNvPicPr>
            <a:picLocks noChangeAspect="1" noChangeArrowheads="1"/>
          </p:cNvPicPr>
          <p:nvPr/>
        </p:nvPicPr>
        <p:blipFill>
          <a:blip r:embed="rId2" cstate="print"/>
          <a:srcRect/>
          <a:stretch>
            <a:fillRect/>
          </a:stretch>
        </p:blipFill>
        <p:spPr bwMode="auto">
          <a:xfrm>
            <a:off x="2152357" y="3165230"/>
            <a:ext cx="7202657" cy="3146669"/>
          </a:xfrm>
          <a:prstGeom prst="rect">
            <a:avLst/>
          </a:prstGeom>
          <a:noFill/>
        </p:spPr>
      </p:pic>
    </p:spTree>
    <p:extLst>
      <p:ext uri="{BB962C8B-B14F-4D97-AF65-F5344CB8AC3E}">
        <p14:creationId xmlns:p14="http://schemas.microsoft.com/office/powerpoint/2010/main" val="268090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D24CA-4D88-4CC4-A545-37855D85305E}"/>
              </a:ext>
            </a:extLst>
          </p:cNvPr>
          <p:cNvSpPr>
            <a:spLocks noGrp="1"/>
          </p:cNvSpPr>
          <p:nvPr>
            <p:ph type="title"/>
          </p:nvPr>
        </p:nvSpPr>
        <p:spPr/>
        <p:txBody>
          <a:bodyPr/>
          <a:lstStyle/>
          <a:p>
            <a:r>
              <a:rPr lang="ro-RO" b="1" dirty="0">
                <a:solidFill>
                  <a:srgbClr val="FF0000"/>
                </a:solidFill>
              </a:rPr>
              <a:t>Care sunt caracteristicile bullying-ului?</a:t>
            </a:r>
            <a:endParaRPr lang="ro-RO" dirty="0">
              <a:solidFill>
                <a:srgbClr val="FF0000"/>
              </a:solidFill>
            </a:endParaRPr>
          </a:p>
        </p:txBody>
      </p:sp>
      <p:sp>
        <p:nvSpPr>
          <p:cNvPr id="3" name="Content Placeholder 2">
            <a:extLst>
              <a:ext uri="{FF2B5EF4-FFF2-40B4-BE49-F238E27FC236}">
                <a16:creationId xmlns:a16="http://schemas.microsoft.com/office/drawing/2014/main" xmlns="" id="{E22BD9DA-9168-4EDE-9E93-0AF9C01D8C69}"/>
              </a:ext>
            </a:extLst>
          </p:cNvPr>
          <p:cNvSpPr>
            <a:spLocks noGrp="1"/>
          </p:cNvSpPr>
          <p:nvPr>
            <p:ph idx="1"/>
          </p:nvPr>
        </p:nvSpPr>
        <p:spPr>
          <a:xfrm>
            <a:off x="613117" y="1994437"/>
            <a:ext cx="10515600" cy="4351338"/>
          </a:xfrm>
        </p:spPr>
        <p:txBody>
          <a:bodyPr/>
          <a:lstStyle/>
          <a:p>
            <a:r>
              <a:rPr lang="ro-RO" dirty="0"/>
              <a:t> este intenționat (agresorul are intenția să rănească pe cineva)</a:t>
            </a:r>
          </a:p>
          <a:p>
            <a:r>
              <a:rPr lang="ro-RO" dirty="0"/>
              <a:t> este repetat (aceeași persoană este rănită mereu)</a:t>
            </a:r>
          </a:p>
          <a:p>
            <a:r>
              <a:rPr lang="ro-RO" dirty="0"/>
              <a:t>dezechilibru de forțe (agresorul își alege victima care este percepută ca fiind vulnerabilă, slabă și nu se poate apăra singură).</a:t>
            </a:r>
          </a:p>
        </p:txBody>
      </p:sp>
      <p:pic>
        <p:nvPicPr>
          <p:cNvPr id="4" name="Content Placeholder 4" descr="images4.jpg">
            <a:extLst>
              <a:ext uri="{FF2B5EF4-FFF2-40B4-BE49-F238E27FC236}">
                <a16:creationId xmlns:a16="http://schemas.microsoft.com/office/drawing/2014/main" xmlns="" id="{27685473-8753-4697-8B5E-22F8F01195A2}"/>
              </a:ext>
            </a:extLst>
          </p:cNvPr>
          <p:cNvPicPr>
            <a:picLocks noChangeAspect="1"/>
          </p:cNvPicPr>
          <p:nvPr/>
        </p:nvPicPr>
        <p:blipFill>
          <a:blip r:embed="rId2" cstate="print"/>
          <a:stretch>
            <a:fillRect/>
          </a:stretch>
        </p:blipFill>
        <p:spPr>
          <a:xfrm>
            <a:off x="970671" y="3882683"/>
            <a:ext cx="3832274" cy="2975317"/>
          </a:xfrm>
          <a:prstGeom prst="rect">
            <a:avLst/>
          </a:prstGeom>
        </p:spPr>
      </p:pic>
      <p:pic>
        <p:nvPicPr>
          <p:cNvPr id="5" name="Content Placeholder 5" descr="download-24.jpg">
            <a:extLst>
              <a:ext uri="{FF2B5EF4-FFF2-40B4-BE49-F238E27FC236}">
                <a16:creationId xmlns:a16="http://schemas.microsoft.com/office/drawing/2014/main" xmlns="" id="{D6C19634-7C1F-4B16-ADB0-1C790383F070}"/>
              </a:ext>
            </a:extLst>
          </p:cNvPr>
          <p:cNvPicPr>
            <a:picLocks noChangeAspect="1"/>
          </p:cNvPicPr>
          <p:nvPr/>
        </p:nvPicPr>
        <p:blipFill>
          <a:blip r:embed="rId3" cstate="print"/>
          <a:stretch>
            <a:fillRect/>
          </a:stretch>
        </p:blipFill>
        <p:spPr>
          <a:xfrm>
            <a:off x="5028028" y="3882683"/>
            <a:ext cx="6325772" cy="2975318"/>
          </a:xfrm>
          <a:prstGeom prst="rect">
            <a:avLst/>
          </a:prstGeom>
        </p:spPr>
      </p:pic>
    </p:spTree>
    <p:extLst>
      <p:ext uri="{BB962C8B-B14F-4D97-AF65-F5344CB8AC3E}">
        <p14:creationId xmlns:p14="http://schemas.microsoft.com/office/powerpoint/2010/main" val="22705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C668E-A188-4CDE-BD75-1BE272767D8F}"/>
              </a:ext>
            </a:extLst>
          </p:cNvPr>
          <p:cNvSpPr>
            <a:spLocks noGrp="1"/>
          </p:cNvSpPr>
          <p:nvPr>
            <p:ph type="title"/>
          </p:nvPr>
        </p:nvSpPr>
        <p:spPr/>
        <p:txBody>
          <a:bodyPr/>
          <a:lstStyle/>
          <a:p>
            <a:r>
              <a:rPr lang="ro-RO" b="1" dirty="0" smtClean="0">
                <a:solidFill>
                  <a:srgbClr val="FF0000"/>
                </a:solidFill>
              </a:rPr>
              <a:t>Unde?</a:t>
            </a:r>
            <a:r>
              <a:rPr lang="ro-RO" dirty="0">
                <a:solidFill>
                  <a:srgbClr val="FF0000"/>
                </a:solidFill>
              </a:rPr>
              <a:t> </a:t>
            </a:r>
          </a:p>
        </p:txBody>
      </p:sp>
      <p:sp>
        <p:nvSpPr>
          <p:cNvPr id="3" name="Content Placeholder 2">
            <a:extLst>
              <a:ext uri="{FF2B5EF4-FFF2-40B4-BE49-F238E27FC236}">
                <a16:creationId xmlns:a16="http://schemas.microsoft.com/office/drawing/2014/main" xmlns="" id="{23FCB983-541E-40C3-8853-45BB236C7016}"/>
              </a:ext>
            </a:extLst>
          </p:cNvPr>
          <p:cNvSpPr>
            <a:spLocks noGrp="1"/>
          </p:cNvSpPr>
          <p:nvPr>
            <p:ph idx="1"/>
          </p:nvPr>
        </p:nvSpPr>
        <p:spPr/>
        <p:txBody>
          <a:bodyPr/>
          <a:lstStyle/>
          <a:p>
            <a:r>
              <a:rPr lang="ro-RO" dirty="0"/>
              <a:t> La școală, în pauză, pe terenul de sport, pe stradă, în parc, în drum spre școală;</a:t>
            </a:r>
          </a:p>
          <a:p>
            <a:endParaRPr lang="ro-RO" dirty="0"/>
          </a:p>
        </p:txBody>
      </p:sp>
      <p:pic>
        <p:nvPicPr>
          <p:cNvPr id="4" name="Picture 2" descr="H:\bullying\3.jpg">
            <a:extLst>
              <a:ext uri="{FF2B5EF4-FFF2-40B4-BE49-F238E27FC236}">
                <a16:creationId xmlns:a16="http://schemas.microsoft.com/office/drawing/2014/main" xmlns="" id="{FDDA52A9-89FF-40EC-B4A4-2A86CF48D3CB}"/>
              </a:ext>
            </a:extLst>
          </p:cNvPr>
          <p:cNvPicPr>
            <a:picLocks noChangeAspect="1" noChangeArrowheads="1"/>
          </p:cNvPicPr>
          <p:nvPr/>
        </p:nvPicPr>
        <p:blipFill>
          <a:blip r:embed="rId2" cstate="print"/>
          <a:srcRect/>
          <a:stretch>
            <a:fillRect/>
          </a:stretch>
        </p:blipFill>
        <p:spPr bwMode="auto">
          <a:xfrm>
            <a:off x="2098431" y="2696503"/>
            <a:ext cx="7010400" cy="3615397"/>
          </a:xfrm>
          <a:prstGeom prst="rect">
            <a:avLst/>
          </a:prstGeom>
          <a:noFill/>
          <a:ln w="9525">
            <a:noFill/>
            <a:miter lim="800000"/>
            <a:headEnd/>
            <a:tailEnd/>
          </a:ln>
        </p:spPr>
      </p:pic>
    </p:spTree>
    <p:extLst>
      <p:ext uri="{BB962C8B-B14F-4D97-AF65-F5344CB8AC3E}">
        <p14:creationId xmlns:p14="http://schemas.microsoft.com/office/powerpoint/2010/main" val="193447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E804E-6FA4-4716-AD08-63B9763E14F8}"/>
              </a:ext>
            </a:extLst>
          </p:cNvPr>
          <p:cNvSpPr>
            <a:spLocks noGrp="1"/>
          </p:cNvSpPr>
          <p:nvPr>
            <p:ph type="title"/>
          </p:nvPr>
        </p:nvSpPr>
        <p:spPr/>
        <p:txBody>
          <a:bodyPr/>
          <a:lstStyle/>
          <a:p>
            <a:r>
              <a:rPr lang="ro-RO" b="1" dirty="0">
                <a:solidFill>
                  <a:srgbClr val="FF0000"/>
                </a:solidFill>
              </a:rPr>
              <a:t>Cum se simte cel agresat (victima)?</a:t>
            </a:r>
            <a:r>
              <a:rPr lang="ro-RO" dirty="0">
                <a:solidFill>
                  <a:srgbClr val="FF0000"/>
                </a:solidFill>
              </a:rPr>
              <a:t> </a:t>
            </a:r>
          </a:p>
        </p:txBody>
      </p:sp>
      <p:sp>
        <p:nvSpPr>
          <p:cNvPr id="3" name="Content Placeholder 2">
            <a:extLst>
              <a:ext uri="{FF2B5EF4-FFF2-40B4-BE49-F238E27FC236}">
                <a16:creationId xmlns:a16="http://schemas.microsoft.com/office/drawing/2014/main" xmlns="" id="{EA7E30E8-6385-4C38-A3F2-2124656C9960}"/>
              </a:ext>
            </a:extLst>
          </p:cNvPr>
          <p:cNvSpPr>
            <a:spLocks noGrp="1"/>
          </p:cNvSpPr>
          <p:nvPr>
            <p:ph idx="1"/>
          </p:nvPr>
        </p:nvSpPr>
        <p:spPr/>
        <p:txBody>
          <a:bodyPr/>
          <a:lstStyle/>
          <a:p>
            <a:r>
              <a:rPr lang="ro-RO" dirty="0"/>
              <a:t> Trist, furios, umilit, rănit, temător, vinovat, plânge, neimportant, neîncrezător, lovește, dezgustat, slab;</a:t>
            </a:r>
          </a:p>
        </p:txBody>
      </p:sp>
      <p:pic>
        <p:nvPicPr>
          <p:cNvPr id="4" name="Picture 6" descr="H:\bullying\images4.jpg">
            <a:extLst>
              <a:ext uri="{FF2B5EF4-FFF2-40B4-BE49-F238E27FC236}">
                <a16:creationId xmlns:a16="http://schemas.microsoft.com/office/drawing/2014/main" xmlns="" id="{54DEBC13-9FB6-4A99-AD4C-105327F2F35E}"/>
              </a:ext>
            </a:extLst>
          </p:cNvPr>
          <p:cNvPicPr>
            <a:picLocks noChangeAspect="1" noChangeArrowheads="1"/>
          </p:cNvPicPr>
          <p:nvPr/>
        </p:nvPicPr>
        <p:blipFill>
          <a:blip r:embed="rId2" cstate="print"/>
          <a:srcRect/>
          <a:stretch>
            <a:fillRect/>
          </a:stretch>
        </p:blipFill>
        <p:spPr bwMode="auto">
          <a:xfrm rot="1370033">
            <a:off x="5235526" y="3589458"/>
            <a:ext cx="3505200" cy="2693987"/>
          </a:xfrm>
          <a:prstGeom prst="rect">
            <a:avLst/>
          </a:prstGeom>
          <a:noFill/>
          <a:ln w="9525">
            <a:noFill/>
            <a:miter lim="800000"/>
            <a:headEnd/>
            <a:tailEnd/>
          </a:ln>
        </p:spPr>
      </p:pic>
    </p:spTree>
    <p:extLst>
      <p:ext uri="{BB962C8B-B14F-4D97-AF65-F5344CB8AC3E}">
        <p14:creationId xmlns:p14="http://schemas.microsoft.com/office/powerpoint/2010/main" val="220542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7D59C9-5A16-4B65-954B-2805F3D9B654}"/>
              </a:ext>
            </a:extLst>
          </p:cNvPr>
          <p:cNvSpPr>
            <a:spLocks noGrp="1"/>
          </p:cNvSpPr>
          <p:nvPr>
            <p:ph type="title"/>
          </p:nvPr>
        </p:nvSpPr>
        <p:spPr/>
        <p:txBody>
          <a:bodyPr/>
          <a:lstStyle/>
          <a:p>
            <a:r>
              <a:rPr lang="ro-RO" b="1" dirty="0">
                <a:solidFill>
                  <a:srgbClr val="FF0000"/>
                </a:solidFill>
              </a:rPr>
              <a:t>Care sunt metodele? </a:t>
            </a:r>
          </a:p>
        </p:txBody>
      </p:sp>
      <p:sp>
        <p:nvSpPr>
          <p:cNvPr id="3" name="Content Placeholder 2">
            <a:extLst>
              <a:ext uri="{FF2B5EF4-FFF2-40B4-BE49-F238E27FC236}">
                <a16:creationId xmlns:a16="http://schemas.microsoft.com/office/drawing/2014/main" xmlns="" id="{4A569835-E8B7-499D-B475-E1A8A286098B}"/>
              </a:ext>
            </a:extLst>
          </p:cNvPr>
          <p:cNvSpPr>
            <a:spLocks noGrp="1"/>
          </p:cNvSpPr>
          <p:nvPr>
            <p:ph idx="1"/>
          </p:nvPr>
        </p:nvSpPr>
        <p:spPr/>
        <p:txBody>
          <a:bodyPr/>
          <a:lstStyle/>
          <a:p>
            <a:r>
              <a:rPr lang="ro-RO" dirty="0"/>
              <a:t>Porecle, bârfe, lovit, jignit, umilit, tachinare, smuls, împins, înjurat, amenințat, râde de victimă, cyberbullying, deposedare de lucruri;</a:t>
            </a:r>
          </a:p>
          <a:p>
            <a:endParaRPr lang="ro-RO" dirty="0"/>
          </a:p>
          <a:p>
            <a:endParaRPr lang="ro-RO" dirty="0"/>
          </a:p>
          <a:p>
            <a:endParaRPr lang="ro-RO" dirty="0"/>
          </a:p>
          <a:p>
            <a:endParaRPr lang="ro-RO" dirty="0"/>
          </a:p>
        </p:txBody>
      </p:sp>
      <p:pic>
        <p:nvPicPr>
          <p:cNvPr id="4" name="Picture 2" descr="Virginia Study Finds Increased School Bullying In Areas That Voted For  Trump : NPR">
            <a:extLst>
              <a:ext uri="{FF2B5EF4-FFF2-40B4-BE49-F238E27FC236}">
                <a16:creationId xmlns:a16="http://schemas.microsoft.com/office/drawing/2014/main" xmlns="" id="{08CA67F8-9DFE-41DC-8FBD-3FA2C0A24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359" y="3111689"/>
            <a:ext cx="6013139" cy="337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8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D7502-32EC-4A36-BB68-266E78E2AAE3}"/>
              </a:ext>
            </a:extLst>
          </p:cNvPr>
          <p:cNvSpPr>
            <a:spLocks noGrp="1"/>
          </p:cNvSpPr>
          <p:nvPr>
            <p:ph type="title"/>
          </p:nvPr>
        </p:nvSpPr>
        <p:spPr/>
        <p:txBody>
          <a:bodyPr>
            <a:normAutofit fontScale="90000"/>
          </a:bodyPr>
          <a:lstStyle/>
          <a:p>
            <a:pPr marL="0" indent="0"/>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Care </a:t>
            </a:r>
            <a:r>
              <a:rPr lang="en-US" b="1" dirty="0" err="1">
                <a:solidFill>
                  <a:srgbClr val="FF0000"/>
                </a:solidFill>
                <a:latin typeface="Times New Roman" pitchFamily="18" charset="0"/>
                <a:cs typeface="Times New Roman" pitchFamily="18" charset="0"/>
              </a:rPr>
              <a:t>este</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profilul</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celor</a:t>
            </a:r>
            <a:r>
              <a:rPr lang="en-US" b="1" dirty="0">
                <a:solidFill>
                  <a:srgbClr val="FF0000"/>
                </a:solidFill>
                <a:latin typeface="Times New Roman" pitchFamily="18" charset="0"/>
                <a:cs typeface="Times New Roman" pitchFamily="18" charset="0"/>
              </a:rPr>
              <a:t> ce </a:t>
            </a:r>
            <a:r>
              <a:rPr lang="en-US" b="1" dirty="0" err="1">
                <a:solidFill>
                  <a:srgbClr val="FF0000"/>
                </a:solidFill>
                <a:latin typeface="Times New Roman" pitchFamily="18" charset="0"/>
                <a:cs typeface="Times New Roman" pitchFamily="18" charset="0"/>
              </a:rPr>
              <a:t>agreseaz</a:t>
            </a:r>
            <a:r>
              <a:rPr lang="ro-RO" b="1" dirty="0">
                <a:solidFill>
                  <a:srgbClr val="FF0000"/>
                </a:solidFill>
                <a:latin typeface="Times New Roman" pitchFamily="18" charset="0"/>
                <a:cs typeface="Times New Roman" pitchFamily="18" charset="0"/>
              </a:rPr>
              <a:t>ă</a:t>
            </a:r>
            <a:r>
              <a:rPr lang="en-US" b="1"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ro-RO" dirty="0"/>
          </a:p>
        </p:txBody>
      </p:sp>
      <p:sp>
        <p:nvSpPr>
          <p:cNvPr id="3" name="Content Placeholder 2">
            <a:extLst>
              <a:ext uri="{FF2B5EF4-FFF2-40B4-BE49-F238E27FC236}">
                <a16:creationId xmlns:a16="http://schemas.microsoft.com/office/drawing/2014/main" xmlns="" id="{1D547872-82E9-48EB-84F9-9CFCED51410B}"/>
              </a:ext>
            </a:extLst>
          </p:cNvPr>
          <p:cNvSpPr>
            <a:spLocks noGrp="1"/>
          </p:cNvSpPr>
          <p:nvPr>
            <p:ph idx="1"/>
          </p:nvPr>
        </p:nvSpPr>
        <p:spPr/>
        <p:txBody>
          <a:bodyPr>
            <a:normAutofit fontScale="92500" lnSpcReduction="20000"/>
          </a:bodyPr>
          <a:lstStyle/>
          <a:p>
            <a:pPr algn="just"/>
            <a:r>
              <a:rPr lang="it-IT" dirty="0">
                <a:latin typeface="Times New Roman" pitchFamily="18" charset="0"/>
                <a:cs typeface="Times New Roman" pitchFamily="18" charset="0"/>
              </a:rPr>
              <a:t> Tineri ce caut</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s</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atrag</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aten</a:t>
            </a:r>
            <a:r>
              <a:rPr lang="ro-RO" dirty="0">
                <a:latin typeface="Times New Roman" pitchFamily="18" charset="0"/>
                <a:cs typeface="Times New Roman" pitchFamily="18" charset="0"/>
              </a:rPr>
              <a:t>ț</a:t>
            </a:r>
            <a:r>
              <a:rPr lang="it-IT" dirty="0">
                <a:latin typeface="Times New Roman" pitchFamily="18" charset="0"/>
                <a:cs typeface="Times New Roman" pitchFamily="18" charset="0"/>
              </a:rPr>
              <a:t>ia. </a:t>
            </a:r>
          </a:p>
          <a:p>
            <a:pPr algn="just"/>
            <a:r>
              <a:rPr lang="it-IT" dirty="0">
                <a:latin typeface="Times New Roman" pitchFamily="18" charset="0"/>
                <a:cs typeface="Times New Roman" pitchFamily="18" charset="0"/>
              </a:rPr>
              <a:t> I</a:t>
            </a:r>
            <a:r>
              <a:rPr lang="ro-RO" dirty="0">
                <a:latin typeface="Times New Roman" pitchFamily="18" charset="0"/>
                <a:cs typeface="Times New Roman" pitchFamily="18" charset="0"/>
              </a:rPr>
              <a:t>ș</a:t>
            </a:r>
            <a:r>
              <a:rPr lang="it-IT" dirty="0">
                <a:latin typeface="Times New Roman" pitchFamily="18" charset="0"/>
                <a:cs typeface="Times New Roman" pitchFamily="18" charset="0"/>
              </a:rPr>
              <a:t>i doresc cu orice pre</a:t>
            </a:r>
            <a:r>
              <a:rPr lang="ro-RO" dirty="0">
                <a:latin typeface="Times New Roman" pitchFamily="18" charset="0"/>
                <a:cs typeface="Times New Roman" pitchFamily="18" charset="0"/>
              </a:rPr>
              <a:t>ț</a:t>
            </a:r>
            <a:r>
              <a:rPr lang="it-IT" dirty="0">
                <a:latin typeface="Times New Roman" pitchFamily="18" charset="0"/>
                <a:cs typeface="Times New Roman" pitchFamily="18" charset="0"/>
              </a:rPr>
              <a:t> s</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devin</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cunoscu</a:t>
            </a:r>
            <a:r>
              <a:rPr lang="ro-RO" dirty="0">
                <a:latin typeface="Times New Roman" pitchFamily="18" charset="0"/>
                <a:cs typeface="Times New Roman" pitchFamily="18" charset="0"/>
              </a:rPr>
              <a:t>ț</a:t>
            </a:r>
            <a:r>
              <a:rPr lang="it-IT" dirty="0">
                <a:latin typeface="Times New Roman" pitchFamily="18" charset="0"/>
                <a:cs typeface="Times New Roman" pitchFamily="18" charset="0"/>
              </a:rPr>
              <a:t>i </a:t>
            </a:r>
            <a:r>
              <a:rPr lang="ro-RO" dirty="0">
                <a:latin typeface="Times New Roman" pitchFamily="18" charset="0"/>
                <a:cs typeface="Times New Roman" pitchFamily="18" charset="0"/>
              </a:rPr>
              <a:t>ș</a:t>
            </a:r>
            <a:r>
              <a:rPr lang="it-IT" dirty="0">
                <a:latin typeface="Times New Roman" pitchFamily="18" charset="0"/>
                <a:cs typeface="Times New Roman" pitchFamily="18" charset="0"/>
              </a:rPr>
              <a:t>i populari. </a:t>
            </a:r>
          </a:p>
          <a:p>
            <a:pPr algn="just"/>
            <a:r>
              <a:rPr lang="it-IT" dirty="0">
                <a:latin typeface="Times New Roman" pitchFamily="18" charset="0"/>
                <a:cs typeface="Times New Roman" pitchFamily="18" charset="0"/>
              </a:rPr>
              <a:t> Atunci c</a:t>
            </a:r>
            <a:r>
              <a:rPr lang="ro-RO" dirty="0">
                <a:latin typeface="Times New Roman" pitchFamily="18" charset="0"/>
                <a:cs typeface="Times New Roman" pitchFamily="18" charset="0"/>
              </a:rPr>
              <a:t>â</a:t>
            </a:r>
            <a:r>
              <a:rPr lang="it-IT" dirty="0">
                <a:latin typeface="Times New Roman" pitchFamily="18" charset="0"/>
                <a:cs typeface="Times New Roman" pitchFamily="18" charset="0"/>
              </a:rPr>
              <a:t>nd se leag</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de cineva mai mic dec</a:t>
            </a:r>
            <a:r>
              <a:rPr lang="ro-RO" dirty="0">
                <a:latin typeface="Times New Roman" pitchFamily="18" charset="0"/>
                <a:cs typeface="Times New Roman" pitchFamily="18" charset="0"/>
              </a:rPr>
              <a:t>â</a:t>
            </a:r>
            <a:r>
              <a:rPr lang="it-IT" dirty="0">
                <a:latin typeface="Times New Roman" pitchFamily="18" charset="0"/>
                <a:cs typeface="Times New Roman" pitchFamily="18" charset="0"/>
              </a:rPr>
              <a:t>t ei, acest lucru </a:t>
            </a:r>
            <a:r>
              <a:rPr lang="ro-RO" dirty="0">
                <a:latin typeface="Times New Roman" pitchFamily="18" charset="0"/>
                <a:cs typeface="Times New Roman" pitchFamily="18" charset="0"/>
              </a:rPr>
              <a:t>î</a:t>
            </a:r>
            <a:r>
              <a:rPr lang="it-IT" dirty="0">
                <a:latin typeface="Times New Roman" pitchFamily="18" charset="0"/>
                <a:cs typeface="Times New Roman" pitchFamily="18" charset="0"/>
              </a:rPr>
              <a:t>i face s</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se simt</a:t>
            </a:r>
            <a:r>
              <a:rPr lang="ro-RO" dirty="0">
                <a:latin typeface="Times New Roman" pitchFamily="18" charset="0"/>
                <a:cs typeface="Times New Roman" pitchFamily="18" charset="0"/>
              </a:rPr>
              <a:t>ă</a:t>
            </a:r>
            <a:r>
              <a:rPr lang="it-IT" dirty="0">
                <a:latin typeface="Times New Roman" pitchFamily="18" charset="0"/>
                <a:cs typeface="Times New Roman" pitchFamily="18" charset="0"/>
              </a:rPr>
              <a:t> importan</a:t>
            </a:r>
            <a:r>
              <a:rPr lang="ro-RO" dirty="0">
                <a:latin typeface="Times New Roman" pitchFamily="18" charset="0"/>
                <a:cs typeface="Times New Roman" pitchFamily="18" charset="0"/>
              </a:rPr>
              <a:t>ț</a:t>
            </a:r>
            <a:r>
              <a:rPr lang="it-IT" dirty="0">
                <a:latin typeface="Times New Roman" pitchFamily="18" charset="0"/>
                <a:cs typeface="Times New Roman" pitchFamily="18" charset="0"/>
              </a:rPr>
              <a:t>i </a:t>
            </a:r>
            <a:r>
              <a:rPr lang="ro-RO" dirty="0">
                <a:latin typeface="Times New Roman" pitchFamily="18" charset="0"/>
                <a:cs typeface="Times New Roman" pitchFamily="18" charset="0"/>
              </a:rPr>
              <a:t>ș</a:t>
            </a:r>
            <a:r>
              <a:rPr lang="it-IT" dirty="0">
                <a:latin typeface="Times New Roman" pitchFamily="18" charset="0"/>
                <a:cs typeface="Times New Roman" pitchFamily="18" charset="0"/>
              </a:rPr>
              <a:t>i puternici. </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Unii</a:t>
            </a:r>
            <a:r>
              <a:rPr lang="en-US" dirty="0">
                <a:latin typeface="Times New Roman" pitchFamily="18" charset="0"/>
                <a:cs typeface="Times New Roman" pitchFamily="18" charset="0"/>
              </a:rPr>
              <a:t> pot s</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provin</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din </a:t>
            </a:r>
            <a:r>
              <a:rPr lang="en-US" dirty="0" err="1">
                <a:latin typeface="Times New Roman" pitchFamily="18" charset="0"/>
                <a:cs typeface="Times New Roman" pitchFamily="18" charset="0"/>
              </a:rPr>
              <a:t>familii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dezorganizate</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î</a:t>
            </a:r>
            <a:r>
              <a:rPr lang="en-US" dirty="0">
                <a:latin typeface="Times New Roman" pitchFamily="18" charset="0"/>
                <a:cs typeface="Times New Roman" pitchFamily="18" charset="0"/>
              </a:rPr>
              <a:t>n care a </a:t>
            </a:r>
            <a:r>
              <a:rPr lang="ro-RO" dirty="0">
                <a:latin typeface="Times New Roman" pitchFamily="18" charset="0"/>
                <a:cs typeface="Times New Roman" pitchFamily="18" charset="0"/>
              </a:rPr>
              <a:t>ț</a:t>
            </a:r>
            <a:r>
              <a:rPr lang="en-US" dirty="0" err="1">
                <a:latin typeface="Times New Roman" pitchFamily="18" charset="0"/>
                <a:cs typeface="Times New Roman" pitchFamily="18" charset="0"/>
              </a:rPr>
              <a:t>ipa</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arunca</a:t>
            </a:r>
            <a:r>
              <a:rPr lang="en-US" dirty="0">
                <a:latin typeface="Times New Roman" pitchFamily="18" charset="0"/>
                <a:cs typeface="Times New Roman" pitchFamily="18" charset="0"/>
              </a:rPr>
              <a:t> cu </a:t>
            </a:r>
            <a:r>
              <a:rPr lang="en-US" dirty="0" err="1">
                <a:latin typeface="Times New Roman" pitchFamily="18" charset="0"/>
                <a:cs typeface="Times New Roman" pitchFamily="18" charset="0"/>
              </a:rPr>
              <a:t>obiecte</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cel</a:t>
            </a:r>
            <a:r>
              <a:rPr lang="ro-RO" dirty="0">
                <a:latin typeface="Times New Roman" pitchFamily="18" charset="0"/>
                <a:cs typeface="Times New Roman" pitchFamily="18" charset="0"/>
              </a:rPr>
              <a:t>ă</a:t>
            </a:r>
            <a:r>
              <a:rPr lang="en-US" dirty="0" err="1">
                <a:latin typeface="Times New Roman" pitchFamily="18" charset="0"/>
                <a:cs typeface="Times New Roman" pitchFamily="18" charset="0"/>
              </a:rPr>
              <a:t>lalt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comporta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ur</a:t>
            </a:r>
            <a:r>
              <a:rPr lang="ro-RO" dirty="0">
                <a:latin typeface="Times New Roman" pitchFamily="18" charset="0"/>
                <a:cs typeface="Times New Roman" pitchFamily="18" charset="0"/>
              </a:rPr>
              <a:t>â</a:t>
            </a:r>
            <a:r>
              <a:rPr lang="en-US" dirty="0">
                <a:latin typeface="Times New Roman" pitchFamily="18" charset="0"/>
                <a:cs typeface="Times New Roman" pitchFamily="18" charset="0"/>
              </a:rPr>
              <a:t>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modalitate</a:t>
            </a:r>
            <a:r>
              <a:rPr lang="en-US" dirty="0">
                <a:latin typeface="Times New Roman" pitchFamily="18" charset="0"/>
                <a:cs typeface="Times New Roman" pitchFamily="18" charset="0"/>
              </a:rPr>
              <a:t> de r</a:t>
            </a:r>
            <a:r>
              <a:rPr lang="ro-RO" dirty="0">
                <a:latin typeface="Times New Roman" pitchFamily="18" charset="0"/>
                <a:cs typeface="Times New Roman" pitchFamily="18" charset="0"/>
              </a:rPr>
              <a:t>ă</a:t>
            </a:r>
            <a:r>
              <a:rPr lang="en-US" dirty="0" err="1">
                <a:latin typeface="Times New Roman" pitchFamily="18" charset="0"/>
                <a:cs typeface="Times New Roman" pitchFamily="18" charset="0"/>
              </a:rPr>
              <a:t>spuns</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situa</a:t>
            </a:r>
            <a:r>
              <a:rPr lang="ro-RO" dirty="0">
                <a:latin typeface="Times New Roman" pitchFamily="18" charset="0"/>
                <a:cs typeface="Times New Roman" pitchFamily="18" charset="0"/>
              </a:rPr>
              <a:t>ț</a:t>
            </a:r>
            <a:r>
              <a:rPr lang="en-US" dirty="0" err="1">
                <a:latin typeface="Times New Roman" pitchFamily="18" charset="0"/>
                <a:cs typeface="Times New Roman" pitchFamily="18" charset="0"/>
              </a:rPr>
              <a:t>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stresant</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problematic</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parte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dintre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considera</a:t>
            </a:r>
            <a:r>
              <a:rPr lang="ro-RO" dirty="0">
                <a:latin typeface="Times New Roman" pitchFamily="18" charset="0"/>
                <a:cs typeface="Times New Roman" pitchFamily="18" charset="0"/>
              </a:rPr>
              <a:t>ț</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„r</a:t>
            </a:r>
            <a:r>
              <a:rPr lang="ro-RO" dirty="0">
                <a:latin typeface="Times New Roman" pitchFamily="18" charset="0"/>
                <a:cs typeface="Times New Roman" pitchFamily="18" charset="0"/>
              </a:rPr>
              <a:t>ă</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sunt con</a:t>
            </a:r>
            <a:r>
              <a:rPr lang="ro-RO" dirty="0">
                <a:latin typeface="Times New Roman" pitchFamily="18" charset="0"/>
                <a:cs typeface="Times New Roman" pitchFamily="18" charset="0"/>
              </a:rPr>
              <a:t>ș</a:t>
            </a:r>
            <a:r>
              <a:rPr lang="en-US" dirty="0" err="1">
                <a:latin typeface="Times New Roman" pitchFamily="18" charset="0"/>
                <a:cs typeface="Times New Roman" pitchFamily="18" charset="0"/>
              </a:rPr>
              <a:t>tienti</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disconfortul</a:t>
            </a:r>
            <a:r>
              <a:rPr lang="en-US" dirty="0">
                <a:latin typeface="Times New Roman" pitchFamily="18" charset="0"/>
                <a:cs typeface="Times New Roman" pitchFamily="18" charset="0"/>
              </a:rPr>
              <a:t> la care </a:t>
            </a:r>
            <a:r>
              <a:rPr lang="ro-RO" dirty="0">
                <a:latin typeface="Times New Roman" pitchFamily="18" charset="0"/>
                <a:cs typeface="Times New Roman" pitchFamily="18" charset="0"/>
              </a:rPr>
              <a:t>îș</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supun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colegii</a:t>
            </a:r>
            <a:r>
              <a:rPr lang="en-US" dirty="0">
                <a:latin typeface="Times New Roman" pitchFamily="18" charset="0"/>
                <a:cs typeface="Times New Roman" pitchFamily="18" charset="0"/>
              </a:rPr>
              <a:t>, dar al</a:t>
            </a:r>
            <a:r>
              <a:rPr lang="ro-RO" dirty="0">
                <a:latin typeface="Times New Roman" pitchFamily="18" charset="0"/>
                <a:cs typeface="Times New Roman" pitchFamily="18" charset="0"/>
              </a:rPr>
              <a:t>ț</a:t>
            </a:r>
            <a:r>
              <a:rPr lang="en-US" dirty="0">
                <a:latin typeface="Times New Roman" pitchFamily="18" charset="0"/>
                <a:cs typeface="Times New Roman" pitchFamily="18" charset="0"/>
              </a:rPr>
              <a:t>ii nu-</a:t>
            </a:r>
            <a:r>
              <a:rPr lang="ro-RO" dirty="0">
                <a:latin typeface="Times New Roman" pitchFamily="18" charset="0"/>
                <a:cs typeface="Times New Roman" pitchFamily="18" charset="0"/>
              </a:rPr>
              <a:t>ș</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seama</a:t>
            </a:r>
            <a:r>
              <a:rPr lang="en-US" dirty="0">
                <a:latin typeface="Times New Roman" pitchFamily="18" charset="0"/>
                <a:cs typeface="Times New Roman" pitchFamily="18" charset="0"/>
              </a:rPr>
              <a:t> c</a:t>
            </a:r>
            <a:r>
              <a:rPr lang="ro-RO" dirty="0">
                <a:latin typeface="Times New Roman" pitchFamily="18" charset="0"/>
                <a:cs typeface="Times New Roman" pitchFamily="18" charset="0"/>
              </a:rPr>
              <a:t>â</a:t>
            </a:r>
            <a:r>
              <a:rPr lang="en-US" dirty="0">
                <a:latin typeface="Times New Roman" pitchFamily="18" charset="0"/>
                <a:cs typeface="Times New Roman" pitchFamily="18" charset="0"/>
              </a:rPr>
              <a:t>t de </a:t>
            </a:r>
            <a:r>
              <a:rPr lang="en-US" dirty="0" err="1">
                <a:latin typeface="Times New Roman" pitchFamily="18" charset="0"/>
                <a:cs typeface="Times New Roman" pitchFamily="18" charset="0"/>
              </a:rPr>
              <a:t>dureroas</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poate</a:t>
            </a:r>
            <a:r>
              <a:rPr lang="en-US" dirty="0">
                <a:latin typeface="Times New Roman" pitchFamily="18" charset="0"/>
                <a:cs typeface="Times New Roman" pitchFamily="18" charset="0"/>
              </a:rPr>
              <a:t> s</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fie </a:t>
            </a:r>
            <a:r>
              <a:rPr lang="en-US" dirty="0" err="1">
                <a:latin typeface="Times New Roman" pitchFamily="18" charset="0"/>
                <a:cs typeface="Times New Roman" pitchFamily="18" charset="0"/>
              </a:rPr>
              <a:t>postura</a:t>
            </a:r>
            <a:r>
              <a:rPr lang="en-US" dirty="0">
                <a:latin typeface="Times New Roman" pitchFamily="18" charset="0"/>
                <a:cs typeface="Times New Roman" pitchFamily="18" charset="0"/>
              </a:rPr>
              <a:t> </a:t>
            </a:r>
            <a:r>
              <a:rPr lang="ro-RO" dirty="0">
                <a:latin typeface="Times New Roman" pitchFamily="18" charset="0"/>
                <a:cs typeface="Times New Roman" pitchFamily="18" charset="0"/>
              </a:rPr>
              <a:t>î</a:t>
            </a:r>
            <a:r>
              <a:rPr lang="en-US" dirty="0">
                <a:latin typeface="Times New Roman" pitchFamily="18" charset="0"/>
                <a:cs typeface="Times New Roman" pitchFamily="18" charset="0"/>
              </a:rPr>
              <a:t>n care sunt </a:t>
            </a:r>
            <a:r>
              <a:rPr lang="en-US" dirty="0" err="1">
                <a:latin typeface="Times New Roman" pitchFamily="18" charset="0"/>
                <a:cs typeface="Times New Roman" pitchFamily="18" charset="0"/>
              </a:rPr>
              <a:t>puse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victimele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lor</a:t>
            </a:r>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Cei</a:t>
            </a:r>
            <a:r>
              <a:rPr lang="en-US" dirty="0">
                <a:latin typeface="Times New Roman" pitchFamily="18" charset="0"/>
                <a:cs typeface="Times New Roman" pitchFamily="18" charset="0"/>
              </a:rPr>
              <a:t> care cad </a:t>
            </a:r>
            <a:r>
              <a:rPr lang="en-US" dirty="0" err="1">
                <a:latin typeface="Times New Roman" pitchFamily="18" charset="0"/>
                <a:cs typeface="Times New Roman" pitchFamily="18" charset="0"/>
              </a:rPr>
              <a:t>victime</a:t>
            </a:r>
            <a:r>
              <a:rPr lang="en-US" dirty="0">
                <a:latin typeface="Times New Roman" pitchFamily="18" charset="0"/>
                <a:cs typeface="Times New Roman" pitchFamily="18" charset="0"/>
              </a:rPr>
              <a:t> sunt </a:t>
            </a:r>
            <a:r>
              <a:rPr lang="ro-RO" dirty="0">
                <a:latin typeface="Times New Roman" pitchFamily="18" charset="0"/>
                <a:cs typeface="Times New Roman" pitchFamily="18" charset="0"/>
              </a:rPr>
              <a:t>î</a:t>
            </a:r>
            <a:r>
              <a:rPr lang="en-US" dirty="0">
                <a:latin typeface="Times New Roman" pitchFamily="18" charset="0"/>
                <a:cs typeface="Times New Roman" pitchFamily="18" charset="0"/>
              </a:rPr>
              <a:t>n general </a:t>
            </a:r>
            <a:r>
              <a:rPr lang="en-US" dirty="0" err="1">
                <a:latin typeface="Times New Roman" pitchFamily="18" charset="0"/>
                <a:cs typeface="Times New Roman" pitchFamily="18" charset="0"/>
              </a:rPr>
              <a:t>copiii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timizi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lipsi</a:t>
            </a:r>
            <a:r>
              <a:rPr lang="ro-RO" dirty="0">
                <a:latin typeface="Times New Roman" pitchFamily="18" charset="0"/>
                <a:cs typeface="Times New Roman" pitchFamily="18" charset="0"/>
              </a:rPr>
              <a:t>ț</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de for</a:t>
            </a:r>
            <a:r>
              <a:rPr lang="ro-RO" dirty="0">
                <a:latin typeface="Times New Roman" pitchFamily="18" charset="0"/>
                <a:cs typeface="Times New Roman" pitchFamily="18" charset="0"/>
              </a:rPr>
              <a:t>ță</a:t>
            </a:r>
            <a:r>
              <a:rPr lang="en-US" dirty="0">
                <a:latin typeface="Times New Roman" pitchFamily="18" charset="0"/>
                <a:cs typeface="Times New Roman" pitchFamily="18" charset="0"/>
              </a:rPr>
              <a:t>, care se sup</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r</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foarte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repede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incapabili</a:t>
            </a:r>
            <a:r>
              <a:rPr lang="en-US" dirty="0">
                <a:latin typeface="Times New Roman" pitchFamily="18" charset="0"/>
                <a:cs typeface="Times New Roman" pitchFamily="18" charset="0"/>
              </a:rPr>
              <a:t> de a se ap</a:t>
            </a:r>
            <a:r>
              <a:rPr lang="ro-RO" dirty="0">
                <a:latin typeface="Times New Roman" pitchFamily="18" charset="0"/>
                <a:cs typeface="Times New Roman" pitchFamily="18" charset="0"/>
              </a:rPr>
              <a:t>ă</a:t>
            </a:r>
            <a:r>
              <a:rPr lang="en-US" dirty="0">
                <a:latin typeface="Times New Roman" pitchFamily="18" charset="0"/>
                <a:cs typeface="Times New Roman" pitchFamily="18" charset="0"/>
              </a:rPr>
              <a:t>ra </a:t>
            </a:r>
            <a:r>
              <a:rPr lang="en-US" dirty="0" err="1">
                <a:latin typeface="Times New Roman" pitchFamily="18" charset="0"/>
                <a:cs typeface="Times New Roman" pitchFamily="18" charset="0"/>
              </a:rPr>
              <a:t>singuri</a:t>
            </a:r>
            <a:r>
              <a:rPr lang="en-US" dirty="0">
                <a:latin typeface="Times New Roman" pitchFamily="18" charset="0"/>
                <a:cs typeface="Times New Roman" pitchFamily="18" charset="0"/>
              </a:rPr>
              <a:t>. </a:t>
            </a:r>
          </a:p>
          <a:p>
            <a:endParaRPr lang="ro-RO" dirty="0"/>
          </a:p>
        </p:txBody>
      </p:sp>
      <p:pic>
        <p:nvPicPr>
          <p:cNvPr id="4" name="Picture 3" descr="H:\bullying\images1.jpg">
            <a:extLst>
              <a:ext uri="{FF2B5EF4-FFF2-40B4-BE49-F238E27FC236}">
                <a16:creationId xmlns:a16="http://schemas.microsoft.com/office/drawing/2014/main" xmlns="" id="{A6DF9ADB-4643-473D-8DA9-5B6770A2A6B0}"/>
              </a:ext>
            </a:extLst>
          </p:cNvPr>
          <p:cNvPicPr>
            <a:picLocks noChangeAspect="1" noChangeArrowheads="1"/>
          </p:cNvPicPr>
          <p:nvPr/>
        </p:nvPicPr>
        <p:blipFill>
          <a:blip r:embed="rId2" cstate="print"/>
          <a:srcRect/>
          <a:stretch>
            <a:fillRect/>
          </a:stretch>
        </p:blipFill>
        <p:spPr bwMode="auto">
          <a:xfrm rot="-206606">
            <a:off x="9309359" y="313550"/>
            <a:ext cx="2830512" cy="1820862"/>
          </a:xfrm>
          <a:prstGeom prst="rect">
            <a:avLst/>
          </a:prstGeom>
          <a:noFill/>
          <a:ln w="9525">
            <a:noFill/>
            <a:miter lim="800000"/>
            <a:headEnd/>
            <a:tailEnd/>
          </a:ln>
        </p:spPr>
      </p:pic>
    </p:spTree>
    <p:extLst>
      <p:ext uri="{BB962C8B-B14F-4D97-AF65-F5344CB8AC3E}">
        <p14:creationId xmlns:p14="http://schemas.microsoft.com/office/powerpoint/2010/main" val="423355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724</Words>
  <Application>Microsoft Office PowerPoint</Application>
  <PresentationFormat>Widescreen</PresentationFormat>
  <Paragraphs>53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Times New Roman</vt:lpstr>
      <vt:lpstr>Office Theme</vt:lpstr>
      <vt:lpstr>Fără BULLYING în școala mea!  TOȚI DIFERIȚI,  DAR TOȚI EGALI ÎN DREPTURI!</vt:lpstr>
      <vt:lpstr>Este necesar ca școala să rămână mediul sigur și prietenos unde copiii obțin cunoștințe și deprinderi esențiale și dezvoltă relații definitorii pentru viitorul lor, într-o lume mai bună, mai tolerantă.</vt:lpstr>
      <vt:lpstr>Dar...se pot întâmpla și lucruri mai puțin plăcute! Ascultați:</vt:lpstr>
      <vt:lpstr>Ce este bullying-ul? </vt:lpstr>
      <vt:lpstr>Care sunt caracteristicile bullying-ului?</vt:lpstr>
      <vt:lpstr>Unde? </vt:lpstr>
      <vt:lpstr>Cum se simte cel agresat (victima)? </vt:lpstr>
      <vt:lpstr>Care sunt metodele? </vt:lpstr>
      <vt:lpstr> Care este profilul celor ce agresează?  </vt:lpstr>
      <vt:lpstr>Ce obțin cei care fac bullying? </vt:lpstr>
      <vt:lpstr>PowerPoint Presentation</vt:lpstr>
      <vt:lpstr>Bullying–un joc pe care-l câștigi ieșind din el </vt:lpstr>
      <vt:lpstr>Activitate</vt:lpstr>
      <vt:lpstr>PowerPoint Presentation</vt:lpstr>
      <vt:lpstr>PowerPoint Presentation</vt:lpstr>
      <vt:lpstr>„Rănile fizice se vindecă mai ușor, dar cuvintele lasă urme grele, chiar și după trecerea anilor”.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Depora Online</dc:creator>
  <cp:lastModifiedBy>SIMONA MARILENA MARICA</cp:lastModifiedBy>
  <cp:revision>23</cp:revision>
  <dcterms:created xsi:type="dcterms:W3CDTF">2020-10-25T18:05:11Z</dcterms:created>
  <dcterms:modified xsi:type="dcterms:W3CDTF">2020-11-16T05:16:35Z</dcterms:modified>
</cp:coreProperties>
</file>